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62" r:id="rId3"/>
    <p:sldId id="265"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ny Hallmén" initials="DH" lastIdx="1" clrIdx="0">
    <p:extLst>
      <p:ext uri="{19B8F6BF-5375-455C-9EA6-DF929625EA0E}">
        <p15:presenceInfo xmlns:p15="http://schemas.microsoft.com/office/powerpoint/2012/main" userId="S::danny.hallmen@kanot.com::5651dd6b-efcc-4c0c-90b8-8266b3c31e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2BB"/>
    <a:srgbClr val="FFF7B2"/>
    <a:srgbClr val="FFC629"/>
    <a:srgbClr val="0049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14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ny Hallmén" userId="5651dd6b-efcc-4c0c-90b8-8266b3c31e31" providerId="ADAL" clId="{288465A4-BB52-4DAF-9D91-BECD3EDD8B17}"/>
    <pc:docChg chg="custSel addSld delSld modSld">
      <pc:chgData name="Danny Hallmén" userId="5651dd6b-efcc-4c0c-90b8-8266b3c31e31" providerId="ADAL" clId="{288465A4-BB52-4DAF-9D91-BECD3EDD8B17}" dt="2024-01-13T12:13:49.077" v="2880" actId="20577"/>
      <pc:docMkLst>
        <pc:docMk/>
      </pc:docMkLst>
      <pc:sldChg chg="modSp mod modNotesTx">
        <pc:chgData name="Danny Hallmén" userId="5651dd6b-efcc-4c0c-90b8-8266b3c31e31" providerId="ADAL" clId="{288465A4-BB52-4DAF-9D91-BECD3EDD8B17}" dt="2024-01-13T12:13:49.077" v="2880" actId="20577"/>
        <pc:sldMkLst>
          <pc:docMk/>
          <pc:sldMk cId="905542623" sldId="257"/>
        </pc:sldMkLst>
        <pc:spChg chg="mod">
          <ac:chgData name="Danny Hallmén" userId="5651dd6b-efcc-4c0c-90b8-8266b3c31e31" providerId="ADAL" clId="{288465A4-BB52-4DAF-9D91-BECD3EDD8B17}" dt="2024-01-13T11:40:40.451" v="17" actId="20577"/>
          <ac:spMkLst>
            <pc:docMk/>
            <pc:sldMk cId="905542623" sldId="257"/>
            <ac:spMk id="3" creationId="{D5E2C8A3-962F-F0C1-67E8-E6E21215DCB1}"/>
          </ac:spMkLst>
        </pc:spChg>
      </pc:sldChg>
      <pc:sldChg chg="addSp delSp modSp mod modNotesTx">
        <pc:chgData name="Danny Hallmén" userId="5651dd6b-efcc-4c0c-90b8-8266b3c31e31" providerId="ADAL" clId="{288465A4-BB52-4DAF-9D91-BECD3EDD8B17}" dt="2024-01-13T11:59:27.701" v="1271" actId="22"/>
        <pc:sldMkLst>
          <pc:docMk/>
          <pc:sldMk cId="2679620428" sldId="262"/>
        </pc:sldMkLst>
        <pc:spChg chg="mod">
          <ac:chgData name="Danny Hallmén" userId="5651dd6b-efcc-4c0c-90b8-8266b3c31e31" providerId="ADAL" clId="{288465A4-BB52-4DAF-9D91-BECD3EDD8B17}" dt="2024-01-13T11:42:31.199" v="110" actId="20577"/>
          <ac:spMkLst>
            <pc:docMk/>
            <pc:sldMk cId="2679620428" sldId="262"/>
            <ac:spMk id="2" creationId="{AE1A4E26-4237-7A68-F257-5F56F232223E}"/>
          </ac:spMkLst>
        </pc:spChg>
        <pc:spChg chg="mod">
          <ac:chgData name="Danny Hallmén" userId="5651dd6b-efcc-4c0c-90b8-8266b3c31e31" providerId="ADAL" clId="{288465A4-BB52-4DAF-9D91-BECD3EDD8B17}" dt="2024-01-13T11:59:21.071" v="1270" actId="20577"/>
          <ac:spMkLst>
            <pc:docMk/>
            <pc:sldMk cId="2679620428" sldId="262"/>
            <ac:spMk id="3" creationId="{360912B6-60E7-A179-DF52-F13AD23F6F39}"/>
          </ac:spMkLst>
        </pc:spChg>
        <pc:spChg chg="del mod">
          <ac:chgData name="Danny Hallmén" userId="5651dd6b-efcc-4c0c-90b8-8266b3c31e31" providerId="ADAL" clId="{288465A4-BB52-4DAF-9D91-BECD3EDD8B17}" dt="2024-01-13T11:53:54.710" v="724" actId="478"/>
          <ac:spMkLst>
            <pc:docMk/>
            <pc:sldMk cId="2679620428" sldId="262"/>
            <ac:spMk id="4" creationId="{03FC2497-B3B3-EEFC-AD67-86DD11989260}"/>
          </ac:spMkLst>
        </pc:spChg>
        <pc:spChg chg="del">
          <ac:chgData name="Danny Hallmén" userId="5651dd6b-efcc-4c0c-90b8-8266b3c31e31" providerId="ADAL" clId="{288465A4-BB52-4DAF-9D91-BECD3EDD8B17}" dt="2024-01-13T11:53:58.213" v="725" actId="478"/>
          <ac:spMkLst>
            <pc:docMk/>
            <pc:sldMk cId="2679620428" sldId="262"/>
            <ac:spMk id="5" creationId="{ED984EF1-CA40-374E-EB64-282F889512A7}"/>
          </ac:spMkLst>
        </pc:spChg>
        <pc:spChg chg="add del mod">
          <ac:chgData name="Danny Hallmén" userId="5651dd6b-efcc-4c0c-90b8-8266b3c31e31" providerId="ADAL" clId="{288465A4-BB52-4DAF-9D91-BECD3EDD8B17}" dt="2024-01-13T11:54:00.498" v="726" actId="478"/>
          <ac:spMkLst>
            <pc:docMk/>
            <pc:sldMk cId="2679620428" sldId="262"/>
            <ac:spMk id="7" creationId="{C612A1EE-6A4D-F2FE-9A24-EBBF3FD0C1F5}"/>
          </ac:spMkLst>
        </pc:spChg>
        <pc:spChg chg="add">
          <ac:chgData name="Danny Hallmén" userId="5651dd6b-efcc-4c0c-90b8-8266b3c31e31" providerId="ADAL" clId="{288465A4-BB52-4DAF-9D91-BECD3EDD8B17}" dt="2024-01-13T11:59:27.701" v="1271" actId="22"/>
          <ac:spMkLst>
            <pc:docMk/>
            <pc:sldMk cId="2679620428" sldId="262"/>
            <ac:spMk id="9" creationId="{CF979CA2-AAB6-1A0A-2FE2-9BC6A57AF0E3}"/>
          </ac:spMkLst>
        </pc:spChg>
      </pc:sldChg>
      <pc:sldChg chg="del">
        <pc:chgData name="Danny Hallmén" userId="5651dd6b-efcc-4c0c-90b8-8266b3c31e31" providerId="ADAL" clId="{288465A4-BB52-4DAF-9D91-BECD3EDD8B17}" dt="2024-01-13T11:59:36.750" v="1273" actId="47"/>
        <pc:sldMkLst>
          <pc:docMk/>
          <pc:sldMk cId="899662303" sldId="263"/>
        </pc:sldMkLst>
      </pc:sldChg>
      <pc:sldChg chg="del">
        <pc:chgData name="Danny Hallmén" userId="5651dd6b-efcc-4c0c-90b8-8266b3c31e31" providerId="ADAL" clId="{288465A4-BB52-4DAF-9D91-BECD3EDD8B17}" dt="2024-01-13T11:59:37.737" v="1274" actId="47"/>
        <pc:sldMkLst>
          <pc:docMk/>
          <pc:sldMk cId="220349285" sldId="264"/>
        </pc:sldMkLst>
      </pc:sldChg>
      <pc:sldChg chg="delSp modSp add mod setBg modNotesTx">
        <pc:chgData name="Danny Hallmén" userId="5651dd6b-efcc-4c0c-90b8-8266b3c31e31" providerId="ADAL" clId="{288465A4-BB52-4DAF-9D91-BECD3EDD8B17}" dt="2024-01-13T12:08:34.840" v="2568" actId="20577"/>
        <pc:sldMkLst>
          <pc:docMk/>
          <pc:sldMk cId="17677544" sldId="265"/>
        </pc:sldMkLst>
        <pc:spChg chg="mod">
          <ac:chgData name="Danny Hallmén" userId="5651dd6b-efcc-4c0c-90b8-8266b3c31e31" providerId="ADAL" clId="{288465A4-BB52-4DAF-9D91-BECD3EDD8B17}" dt="2024-01-13T12:00:09.987" v="1348" actId="14100"/>
          <ac:spMkLst>
            <pc:docMk/>
            <pc:sldMk cId="17677544" sldId="265"/>
            <ac:spMk id="2" creationId="{AE1A4E26-4237-7A68-F257-5F56F232223E}"/>
          </ac:spMkLst>
        </pc:spChg>
        <pc:spChg chg="mod">
          <ac:chgData name="Danny Hallmén" userId="5651dd6b-efcc-4c0c-90b8-8266b3c31e31" providerId="ADAL" clId="{288465A4-BB52-4DAF-9D91-BECD3EDD8B17}" dt="2024-01-13T12:06:06.518" v="2086" actId="5793"/>
          <ac:spMkLst>
            <pc:docMk/>
            <pc:sldMk cId="17677544" sldId="265"/>
            <ac:spMk id="3" creationId="{360912B6-60E7-A179-DF52-F13AD23F6F39}"/>
          </ac:spMkLst>
        </pc:spChg>
        <pc:spChg chg="del">
          <ac:chgData name="Danny Hallmén" userId="5651dd6b-efcc-4c0c-90b8-8266b3c31e31" providerId="ADAL" clId="{288465A4-BB52-4DAF-9D91-BECD3EDD8B17}" dt="2024-01-13T12:02:14.016" v="1583" actId="478"/>
          <ac:spMkLst>
            <pc:docMk/>
            <pc:sldMk cId="17677544" sldId="265"/>
            <ac:spMk id="9" creationId="{CF979CA2-AAB6-1A0A-2FE2-9BC6A57AF0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F530F-256C-4CA0-B6CE-69196A2D3648}" type="datetimeFigureOut">
              <a:rPr lang="sv-SE" smtClean="0"/>
              <a:t>2024-01-13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3A430-53E7-4D28-B842-A5BF25E1BBC1}" type="slidenum">
              <a:rPr lang="sv-SE" smtClean="0"/>
              <a:t>‹#›</a:t>
            </a:fld>
            <a:endParaRPr lang="sv-SE"/>
          </a:p>
        </p:txBody>
      </p:sp>
    </p:spTree>
    <p:extLst>
      <p:ext uri="{BB962C8B-B14F-4D97-AF65-F5344CB8AC3E}">
        <p14:creationId xmlns:p14="http://schemas.microsoft.com/office/powerpoint/2010/main" val="116112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Kort om att RF satsar på att SF behöver bredda sin verksamhet. Nytt projektstöd att söka för föreningar. Bakgrund är lyckat projekt ”Idrott för äldre”. Det här är en vidareutveckling. Precis som för parakanot så krävs aktiv inkludering, för att vi inte ska bedriva </a:t>
            </a:r>
            <a:r>
              <a:rPr lang="sv-SE"/>
              <a:t>passiv exkludering.</a:t>
            </a:r>
            <a:endParaRPr lang="sv-SE" dirty="0"/>
          </a:p>
        </p:txBody>
      </p:sp>
      <p:sp>
        <p:nvSpPr>
          <p:cNvPr id="4" name="Platshållare för bildnummer 3"/>
          <p:cNvSpPr>
            <a:spLocks noGrp="1"/>
          </p:cNvSpPr>
          <p:nvPr>
            <p:ph type="sldNum" sz="quarter" idx="5"/>
          </p:nvPr>
        </p:nvSpPr>
        <p:spPr/>
        <p:txBody>
          <a:bodyPr/>
          <a:lstStyle/>
          <a:p>
            <a:fld id="{0863A430-53E7-4D28-B842-A5BF25E1BBC1}" type="slidenum">
              <a:rPr lang="sv-SE" smtClean="0"/>
              <a:t>1</a:t>
            </a:fld>
            <a:endParaRPr lang="sv-SE"/>
          </a:p>
        </p:txBody>
      </p:sp>
    </p:spTree>
    <p:extLst>
      <p:ext uri="{BB962C8B-B14F-4D97-AF65-F5344CB8AC3E}">
        <p14:creationId xmlns:p14="http://schemas.microsoft.com/office/powerpoint/2010/main" val="95741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Första inriktningen på projektstödet är ”Fler 65+ upptäcker paddling i organiserad form”.</a:t>
            </a:r>
            <a:br>
              <a:rPr lang="sv-SE" dirty="0"/>
            </a:br>
            <a:r>
              <a:rPr lang="sv-SE" dirty="0"/>
              <a:t>Tre stöd finns att söka, mer information kommer finnas på hemsidan.</a:t>
            </a:r>
            <a:br>
              <a:rPr lang="sv-SE" dirty="0"/>
            </a:br>
            <a:r>
              <a:rPr lang="sv-SE" dirty="0"/>
              <a:t>Det sista stödet är inte penningsatt, utan stödet bekostar utbildningstillfället upp till 6000 kr</a:t>
            </a:r>
          </a:p>
        </p:txBody>
      </p:sp>
      <p:sp>
        <p:nvSpPr>
          <p:cNvPr id="4" name="Platshållare för bildnummer 3"/>
          <p:cNvSpPr>
            <a:spLocks noGrp="1"/>
          </p:cNvSpPr>
          <p:nvPr>
            <p:ph type="sldNum" sz="quarter" idx="5"/>
          </p:nvPr>
        </p:nvSpPr>
        <p:spPr/>
        <p:txBody>
          <a:bodyPr/>
          <a:lstStyle/>
          <a:p>
            <a:fld id="{0863A430-53E7-4D28-B842-A5BF25E1BBC1}" type="slidenum">
              <a:rPr lang="sv-SE" smtClean="0"/>
              <a:t>2</a:t>
            </a:fld>
            <a:endParaRPr lang="sv-SE"/>
          </a:p>
        </p:txBody>
      </p:sp>
    </p:spTree>
    <p:extLst>
      <p:ext uri="{BB962C8B-B14F-4D97-AF65-F5344CB8AC3E}">
        <p14:creationId xmlns:p14="http://schemas.microsoft.com/office/powerpoint/2010/main" val="41766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 2 riktar sig mot att den sociala samvaron i IF ökar för målgruppen.</a:t>
            </a:r>
            <a:br>
              <a:rPr lang="sv-SE" dirty="0"/>
            </a:br>
            <a:r>
              <a:rPr lang="sv-SE" dirty="0"/>
              <a:t>Dels ytterligare stöd (utöver utbildningsstödet) för att 65+ går ledarutbildningar, ex lekande kanot, </a:t>
            </a:r>
            <a:r>
              <a:rPr lang="sv-SE" dirty="0" err="1"/>
              <a:t>funktionärsutb</a:t>
            </a:r>
            <a:r>
              <a:rPr lang="sv-SE" dirty="0"/>
              <a:t> </a:t>
            </a:r>
            <a:r>
              <a:rPr lang="sv-SE" dirty="0" err="1"/>
              <a:t>etc</a:t>
            </a:r>
            <a:endParaRPr lang="sv-SE" dirty="0"/>
          </a:p>
          <a:p>
            <a:r>
              <a:rPr lang="sv-SE" dirty="0"/>
              <a:t>Dels stöd för att starta processer för att inkludera målgruppen 65+ i övrig verksamhet och öka engagemanget i IF. Ex inkludera 65+ i ungdomsverksamheten, arbetsgrupper, </a:t>
            </a:r>
            <a:r>
              <a:rPr lang="sv-SE" dirty="0" err="1"/>
              <a:t>etc</a:t>
            </a:r>
            <a:endParaRPr lang="sv-SE" dirty="0"/>
          </a:p>
        </p:txBody>
      </p:sp>
      <p:sp>
        <p:nvSpPr>
          <p:cNvPr id="4" name="Platshållare för bildnummer 3"/>
          <p:cNvSpPr>
            <a:spLocks noGrp="1"/>
          </p:cNvSpPr>
          <p:nvPr>
            <p:ph type="sldNum" sz="quarter" idx="5"/>
          </p:nvPr>
        </p:nvSpPr>
        <p:spPr/>
        <p:txBody>
          <a:bodyPr/>
          <a:lstStyle/>
          <a:p>
            <a:fld id="{0863A430-53E7-4D28-B842-A5BF25E1BBC1}" type="slidenum">
              <a:rPr lang="sv-SE" smtClean="0"/>
              <a:t>3</a:t>
            </a:fld>
            <a:endParaRPr lang="sv-SE"/>
          </a:p>
        </p:txBody>
      </p:sp>
    </p:spTree>
    <p:extLst>
      <p:ext uri="{BB962C8B-B14F-4D97-AF65-F5344CB8AC3E}">
        <p14:creationId xmlns:p14="http://schemas.microsoft.com/office/powerpoint/2010/main" val="334665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4F6735-7724-6386-658D-95C198F6C8B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6ADA5D6-F812-7ECF-1FEE-3ACBC11FBF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1796391-5674-3BDC-FC51-A8EFFC2650EB}"/>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5" name="Platshållare för sidfot 4">
            <a:extLst>
              <a:ext uri="{FF2B5EF4-FFF2-40B4-BE49-F238E27FC236}">
                <a16:creationId xmlns:a16="http://schemas.microsoft.com/office/drawing/2014/main" id="{A3FAAD86-9E66-2C24-EAE4-639924B21C4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6458C58-5CC0-B3E8-75FC-23B2EA27C93C}"/>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345617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2CC1D3-8F9E-884A-D578-367CC5EB9C4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5A7135B-D5B9-311E-A3AD-64F0A630D5E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8647C40-EBEE-2E05-D006-A926C32910B2}"/>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5" name="Platshållare för sidfot 4">
            <a:extLst>
              <a:ext uri="{FF2B5EF4-FFF2-40B4-BE49-F238E27FC236}">
                <a16:creationId xmlns:a16="http://schemas.microsoft.com/office/drawing/2014/main" id="{64A68398-BA26-09E3-AA78-66DADCD589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FA4DA8-327C-7BB1-17B3-FC2C6E867839}"/>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269044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F3F2C88-55AE-E8CD-D384-E140572E880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16B3464-7CED-3394-6C3E-F0239AD4909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3E3991E-825C-B871-B893-88084AAA3EDD}"/>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5" name="Platshållare för sidfot 4">
            <a:extLst>
              <a:ext uri="{FF2B5EF4-FFF2-40B4-BE49-F238E27FC236}">
                <a16:creationId xmlns:a16="http://schemas.microsoft.com/office/drawing/2014/main" id="{3105DD02-29F3-18A8-D2A2-DF46EDEE1D6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CA9CD46-DF9A-995A-E1B2-082962808488}"/>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171122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6142B4-6826-E864-286A-AC4EAD9E802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07F367-50DF-55AB-3CE0-8545F3CB7F9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FF53290-09B1-9E9A-B46A-F1A2F4D75C88}"/>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5" name="Platshållare för sidfot 4">
            <a:extLst>
              <a:ext uri="{FF2B5EF4-FFF2-40B4-BE49-F238E27FC236}">
                <a16:creationId xmlns:a16="http://schemas.microsoft.com/office/drawing/2014/main" id="{31DD481D-9292-1FD8-77E4-FE0DD5FDA0F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E64AC11-BB11-EAA9-D26E-2B9CF0910634}"/>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90226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B53C65-8CF2-95A6-56C0-E3EFD0FA9B3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D54C95A-DFD2-1D52-DBCD-28CA2E78D6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D72638B-2691-23BD-CDC8-EECD688B8EFB}"/>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5" name="Platshållare för sidfot 4">
            <a:extLst>
              <a:ext uri="{FF2B5EF4-FFF2-40B4-BE49-F238E27FC236}">
                <a16:creationId xmlns:a16="http://schemas.microsoft.com/office/drawing/2014/main" id="{5040D3E4-7949-7A58-66BC-E98211DF47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85D8D09-7786-5E3F-3C43-106D7FE7F986}"/>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53886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1756DB-A09A-2FAE-3CFE-71A9F813243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2F89664-5F2B-6C0D-F9B8-4F7216BCD04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59216AC-1C12-1460-D8CF-47C3CBEB62C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E3FB583-951D-49CF-2752-4A8ACDFC7AB6}"/>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6" name="Platshållare för sidfot 5">
            <a:extLst>
              <a:ext uri="{FF2B5EF4-FFF2-40B4-BE49-F238E27FC236}">
                <a16:creationId xmlns:a16="http://schemas.microsoft.com/office/drawing/2014/main" id="{7B8805F1-58F3-9A71-823E-C445CBCDB8F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0FD720A-EB49-93DB-92D2-1450D8955A63}"/>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374792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6DFA2-047A-15BB-A19A-8A0155BE2F3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1D1034F-7158-3F2C-4963-221F5AD68E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9060966-E7B3-B2FB-8083-961F2850285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C1C7104-B6F1-B74D-FE49-3029C3697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32EF506-3854-E389-33FF-129B44C37C6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5C22CB3-F98F-E4E0-6FAA-C0C1BAE995F5}"/>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8" name="Platshållare för sidfot 7">
            <a:extLst>
              <a:ext uri="{FF2B5EF4-FFF2-40B4-BE49-F238E27FC236}">
                <a16:creationId xmlns:a16="http://schemas.microsoft.com/office/drawing/2014/main" id="{0D475D13-5EF0-998E-0078-8FBD702F2F8D}"/>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F859A19-DA25-8276-8D7A-67C56B4FFA10}"/>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111245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9AABC1-8996-2BA7-1C96-79D6EA42F67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3C4F4EF-8709-8797-3412-4F7DB4D1F325}"/>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4" name="Platshållare för sidfot 3">
            <a:extLst>
              <a:ext uri="{FF2B5EF4-FFF2-40B4-BE49-F238E27FC236}">
                <a16:creationId xmlns:a16="http://schemas.microsoft.com/office/drawing/2014/main" id="{EFEAA8BE-FCCC-BF60-4D73-88B598CB5EC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E5420D6-C9C7-323C-9599-8099A22E6E77}"/>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195573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E957574-85D1-EAA2-3A3D-B5336C45D30F}"/>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3" name="Platshållare för sidfot 2">
            <a:extLst>
              <a:ext uri="{FF2B5EF4-FFF2-40B4-BE49-F238E27FC236}">
                <a16:creationId xmlns:a16="http://schemas.microsoft.com/office/drawing/2014/main" id="{65865411-5591-1759-53E8-1468ED0BEAB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C6474C1-67AC-1AA7-5DEB-0E1347439D53}"/>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779835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ACBDBA-57CE-E28C-C50E-4938BDCE079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0605675-91AF-9AA4-73DA-C3FC0D77CD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713B6B5-A761-1F13-5620-121F7D2CB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6524E12-32F4-4B77-A958-28A745A15E92}"/>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6" name="Platshållare för sidfot 5">
            <a:extLst>
              <a:ext uri="{FF2B5EF4-FFF2-40B4-BE49-F238E27FC236}">
                <a16:creationId xmlns:a16="http://schemas.microsoft.com/office/drawing/2014/main" id="{4FCB331F-26E2-C046-23EC-51AC87ED75F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6403D67-8850-F7CC-1903-AE92A7DE23C0}"/>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120348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8507D3-DB2C-52D4-B1F0-E2F62299040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C55279E-8A7B-986F-2CFB-D594F446C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92ECC99-3683-847F-5FAD-20045F607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A04BE6B-6BB9-8910-848F-8EE8F3CE2381}"/>
              </a:ext>
            </a:extLst>
          </p:cNvPr>
          <p:cNvSpPr>
            <a:spLocks noGrp="1"/>
          </p:cNvSpPr>
          <p:nvPr>
            <p:ph type="dt" sz="half" idx="10"/>
          </p:nvPr>
        </p:nvSpPr>
        <p:spPr/>
        <p:txBody>
          <a:bodyPr/>
          <a:lstStyle/>
          <a:p>
            <a:fld id="{F1E18E2C-21FA-479A-83D1-A7CBFD6C8A5C}" type="datetimeFigureOut">
              <a:rPr lang="sv-SE" smtClean="0"/>
              <a:t>2024-01-13</a:t>
            </a:fld>
            <a:endParaRPr lang="sv-SE"/>
          </a:p>
        </p:txBody>
      </p:sp>
      <p:sp>
        <p:nvSpPr>
          <p:cNvPr id="6" name="Platshållare för sidfot 5">
            <a:extLst>
              <a:ext uri="{FF2B5EF4-FFF2-40B4-BE49-F238E27FC236}">
                <a16:creationId xmlns:a16="http://schemas.microsoft.com/office/drawing/2014/main" id="{C5E449E9-8098-F7B7-9276-488956EFCA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980CDFF-4467-E3F6-CB06-F920994295D4}"/>
              </a:ext>
            </a:extLst>
          </p:cNvPr>
          <p:cNvSpPr>
            <a:spLocks noGrp="1"/>
          </p:cNvSpPr>
          <p:nvPr>
            <p:ph type="sldNum" sz="quarter" idx="12"/>
          </p:nvPr>
        </p:nvSpPr>
        <p:spPr/>
        <p:txBody>
          <a:bodyPr/>
          <a:lstStyle/>
          <a:p>
            <a:fld id="{2DF8518E-07EE-455B-8D10-5F65A8F5F400}" type="slidenum">
              <a:rPr lang="sv-SE" smtClean="0"/>
              <a:t>‹#›</a:t>
            </a:fld>
            <a:endParaRPr lang="sv-SE"/>
          </a:p>
        </p:txBody>
      </p:sp>
    </p:spTree>
    <p:extLst>
      <p:ext uri="{BB962C8B-B14F-4D97-AF65-F5344CB8AC3E}">
        <p14:creationId xmlns:p14="http://schemas.microsoft.com/office/powerpoint/2010/main" val="359722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0AE54A2-EA44-F18B-43FB-5D85BA6C3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D5532A3-2922-52C2-4D48-6D53F6A33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7326BC0-A802-B2A9-6AED-0D552415F5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18E2C-21FA-479A-83D1-A7CBFD6C8A5C}" type="datetimeFigureOut">
              <a:rPr lang="sv-SE" smtClean="0"/>
              <a:t>2024-01-13</a:t>
            </a:fld>
            <a:endParaRPr lang="sv-SE"/>
          </a:p>
        </p:txBody>
      </p:sp>
      <p:sp>
        <p:nvSpPr>
          <p:cNvPr id="5" name="Platshållare för sidfot 4">
            <a:extLst>
              <a:ext uri="{FF2B5EF4-FFF2-40B4-BE49-F238E27FC236}">
                <a16:creationId xmlns:a16="http://schemas.microsoft.com/office/drawing/2014/main" id="{310D340B-93DB-6631-DE7E-8BC184FA72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C51E99A-B4B1-A621-5B5E-7E3A9E50B2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8518E-07EE-455B-8D10-5F65A8F5F400}" type="slidenum">
              <a:rPr lang="sv-SE" smtClean="0"/>
              <a:t>‹#›</a:t>
            </a:fld>
            <a:endParaRPr lang="sv-SE"/>
          </a:p>
        </p:txBody>
      </p:sp>
    </p:spTree>
    <p:extLst>
      <p:ext uri="{BB962C8B-B14F-4D97-AF65-F5344CB8AC3E}">
        <p14:creationId xmlns:p14="http://schemas.microsoft.com/office/powerpoint/2010/main" val="104863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987"/>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29F513-B773-ABDF-1BA9-1C47909E3155}"/>
              </a:ext>
            </a:extLst>
          </p:cNvPr>
          <p:cNvSpPr>
            <a:spLocks noGrp="1"/>
          </p:cNvSpPr>
          <p:nvPr>
            <p:ph type="ctrTitle"/>
          </p:nvPr>
        </p:nvSpPr>
        <p:spPr>
          <a:xfrm>
            <a:off x="300181" y="637382"/>
            <a:ext cx="11591637" cy="2387600"/>
          </a:xfrm>
        </p:spPr>
        <p:txBody>
          <a:bodyPr/>
          <a:lstStyle/>
          <a:p>
            <a:r>
              <a:rPr lang="sv-SE" dirty="0">
                <a:solidFill>
                  <a:srgbClr val="FFC629"/>
                </a:solidFill>
                <a:latin typeface="Open Sans bold" panose="020B0806030504020204" pitchFamily="34" charset="0"/>
                <a:ea typeface="Open Sans bold" panose="020B0806030504020204" pitchFamily="34" charset="0"/>
                <a:cs typeface="Open Sans bold" panose="020B0806030504020204" pitchFamily="34" charset="0"/>
              </a:rPr>
              <a:t>”Paddlingsdrömmar för alla”</a:t>
            </a:r>
          </a:p>
        </p:txBody>
      </p:sp>
      <p:sp>
        <p:nvSpPr>
          <p:cNvPr id="3" name="Underrubrik 2">
            <a:extLst>
              <a:ext uri="{FF2B5EF4-FFF2-40B4-BE49-F238E27FC236}">
                <a16:creationId xmlns:a16="http://schemas.microsoft.com/office/drawing/2014/main" id="{D5E2C8A3-962F-F0C1-67E8-E6E21215DCB1}"/>
              </a:ext>
            </a:extLst>
          </p:cNvPr>
          <p:cNvSpPr>
            <a:spLocks noGrp="1"/>
          </p:cNvSpPr>
          <p:nvPr>
            <p:ph type="subTitle" idx="1"/>
          </p:nvPr>
        </p:nvSpPr>
        <p:spPr>
          <a:xfrm>
            <a:off x="1523999" y="3102373"/>
            <a:ext cx="9144000" cy="1655762"/>
          </a:xfrm>
        </p:spPr>
        <p:txBody>
          <a:bodyPr>
            <a:normAutofit/>
          </a:bodyPr>
          <a:lstStyle/>
          <a:p>
            <a:r>
              <a:rPr lang="sv-SE" sz="3600" dirty="0">
                <a:solidFill>
                  <a:srgbClr val="FFF7B2"/>
                </a:solidFill>
                <a:latin typeface="Open Sans bold" panose="020B0806030504020204" pitchFamily="34" charset="0"/>
                <a:ea typeface="Open Sans bold" panose="020B0806030504020204" pitchFamily="34" charset="0"/>
                <a:cs typeface="Open Sans bold" panose="020B0806030504020204" pitchFamily="34" charset="0"/>
              </a:rPr>
              <a:t>Projektstöd: 65+</a:t>
            </a:r>
          </a:p>
        </p:txBody>
      </p:sp>
      <p:pic>
        <p:nvPicPr>
          <p:cNvPr id="5" name="Bildobjekt 4">
            <a:extLst>
              <a:ext uri="{FF2B5EF4-FFF2-40B4-BE49-F238E27FC236}">
                <a16:creationId xmlns:a16="http://schemas.microsoft.com/office/drawing/2014/main" id="{75B3575C-15B8-B106-E87A-3A3CC144B6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3238" y="4835526"/>
            <a:ext cx="1445524" cy="1569892"/>
          </a:xfrm>
          <a:prstGeom prst="rect">
            <a:avLst/>
          </a:prstGeom>
        </p:spPr>
      </p:pic>
    </p:spTree>
    <p:extLst>
      <p:ext uri="{BB962C8B-B14F-4D97-AF65-F5344CB8AC3E}">
        <p14:creationId xmlns:p14="http://schemas.microsoft.com/office/powerpoint/2010/main" val="905542623"/>
      </p:ext>
    </p:extLst>
  </p:cSld>
  <p:clrMapOvr>
    <a:masterClrMapping/>
  </p:clrMapOvr>
  <mc:AlternateContent xmlns:mc="http://schemas.openxmlformats.org/markup-compatibility/2006" xmlns:p14="http://schemas.microsoft.com/office/powerpoint/2010/main">
    <mc:Choice Requires="p14">
      <p:transition spd="slow" p14:dur="2000" advTm="39888"/>
    </mc:Choice>
    <mc:Fallback xmlns="">
      <p:transition spd="slow" advTm="3988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2B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1A4E26-4237-7A68-F257-5F56F232223E}"/>
              </a:ext>
            </a:extLst>
          </p:cNvPr>
          <p:cNvSpPr>
            <a:spLocks noGrp="1"/>
          </p:cNvSpPr>
          <p:nvPr>
            <p:ph type="title"/>
          </p:nvPr>
        </p:nvSpPr>
        <p:spPr/>
        <p:txBody>
          <a:bodyPr/>
          <a:lstStyle/>
          <a:p>
            <a:r>
              <a:rPr lang="sv-SE" b="1" dirty="0">
                <a:solidFill>
                  <a:srgbClr val="FFC629"/>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Projektstöd: 65+</a:t>
            </a:r>
            <a:br>
              <a:rPr lang="sv-SE" b="1" dirty="0">
                <a:solidFill>
                  <a:srgbClr val="FFC629"/>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br>
            <a:r>
              <a:rPr lang="sv-SE" sz="2400" dirty="0">
                <a:solidFill>
                  <a:srgbClr val="FFF7B2"/>
                </a:solidFill>
                <a:latin typeface="Open Sans bold" panose="020B0806030504020204" pitchFamily="34" charset="0"/>
                <a:ea typeface="Open Sans bold" panose="020B0806030504020204" pitchFamily="34" charset="0"/>
                <a:cs typeface="Open Sans bold" panose="020B0806030504020204" pitchFamily="34" charset="0"/>
              </a:rPr>
              <a:t>Fler 65+ upptäcker paddling i organiserad form</a:t>
            </a:r>
            <a:endParaRPr lang="sv-SE" sz="2400" dirty="0"/>
          </a:p>
        </p:txBody>
      </p:sp>
      <p:sp>
        <p:nvSpPr>
          <p:cNvPr id="3" name="Platshållare för innehåll 2">
            <a:extLst>
              <a:ext uri="{FF2B5EF4-FFF2-40B4-BE49-F238E27FC236}">
                <a16:creationId xmlns:a16="http://schemas.microsoft.com/office/drawing/2014/main" id="{360912B6-60E7-A179-DF52-F13AD23F6F39}"/>
              </a:ext>
            </a:extLst>
          </p:cNvPr>
          <p:cNvSpPr>
            <a:spLocks noGrp="1"/>
          </p:cNvSpPr>
          <p:nvPr>
            <p:ph sz="half" idx="1"/>
          </p:nvPr>
        </p:nvSpPr>
        <p:spPr>
          <a:xfrm>
            <a:off x="838201" y="1936377"/>
            <a:ext cx="9094693" cy="4693024"/>
          </a:xfrm>
          <a:ln>
            <a:solidFill>
              <a:srgbClr val="FFF7B2"/>
            </a:solidFill>
          </a:ln>
        </p:spPr>
        <p:txBody>
          <a:bodyPr>
            <a:normAutofit lnSpcReduction="10000"/>
          </a:bodyPr>
          <a:lstStyle/>
          <a:p>
            <a:pPr marL="0" indent="0">
              <a:buNone/>
            </a:pPr>
            <a:r>
              <a:rPr lang="sv-SE" sz="2000" u="sng" dirty="0">
                <a:solidFill>
                  <a:srgbClr val="FFC629"/>
                </a:solidFill>
              </a:rPr>
              <a:t>Uppstart av rekryterings- och fortsättningsverksamhet</a:t>
            </a:r>
          </a:p>
          <a:p>
            <a:r>
              <a:rPr lang="sv-SE" sz="2000" dirty="0">
                <a:solidFill>
                  <a:srgbClr val="FFF7B2"/>
                </a:solidFill>
              </a:rPr>
              <a:t>För IF som vill starta upp riktad verksamhet</a:t>
            </a:r>
          </a:p>
          <a:p>
            <a:pPr lvl="1"/>
            <a:r>
              <a:rPr lang="sv-SE" sz="1400" dirty="0">
                <a:solidFill>
                  <a:srgbClr val="FFF7B2"/>
                </a:solidFill>
              </a:rPr>
              <a:t>Krav på Intro/Prova-på-tillfällen, minst 8 fortsättningstillfällen och plan för vidare verksamhet</a:t>
            </a:r>
          </a:p>
          <a:p>
            <a:pPr lvl="1"/>
            <a:r>
              <a:rPr lang="sv-SE" sz="1400" dirty="0">
                <a:solidFill>
                  <a:srgbClr val="FFF7B2"/>
                </a:solidFill>
              </a:rPr>
              <a:t>Projektstöd: Upp till 20 000 kr</a:t>
            </a:r>
          </a:p>
          <a:p>
            <a:pPr marL="457200" lvl="1" indent="0">
              <a:buNone/>
            </a:pPr>
            <a:endParaRPr lang="sv-SE" sz="2400" dirty="0">
              <a:solidFill>
                <a:srgbClr val="FFC629"/>
              </a:solidFill>
            </a:endParaRPr>
          </a:p>
          <a:p>
            <a:pPr marL="0" indent="0">
              <a:buNone/>
            </a:pPr>
            <a:r>
              <a:rPr lang="sv-SE" sz="2000" u="sng" dirty="0">
                <a:solidFill>
                  <a:srgbClr val="FFC629"/>
                </a:solidFill>
              </a:rPr>
              <a:t>Inköp av anpassad utrustning för att välkomna fler</a:t>
            </a:r>
          </a:p>
          <a:p>
            <a:r>
              <a:rPr lang="sv-SE" sz="2000" dirty="0">
                <a:solidFill>
                  <a:srgbClr val="FFF7B2"/>
                </a:solidFill>
              </a:rPr>
              <a:t>För IF som har verksamhet</a:t>
            </a:r>
          </a:p>
          <a:p>
            <a:pPr lvl="1"/>
            <a:r>
              <a:rPr lang="sv-SE" sz="1400" dirty="0">
                <a:solidFill>
                  <a:srgbClr val="FFF7B2"/>
                </a:solidFill>
              </a:rPr>
              <a:t>Krav på aktiv rekrytering</a:t>
            </a:r>
          </a:p>
          <a:p>
            <a:pPr lvl="1"/>
            <a:r>
              <a:rPr lang="sv-SE" sz="1400" dirty="0">
                <a:solidFill>
                  <a:srgbClr val="FFF7B2"/>
                </a:solidFill>
              </a:rPr>
              <a:t>Projektstöd: Upp till 20 000 kr</a:t>
            </a:r>
          </a:p>
          <a:p>
            <a:pPr marL="457200" lvl="1" indent="0">
              <a:buNone/>
            </a:pPr>
            <a:endParaRPr lang="sv-SE" sz="1400" dirty="0">
              <a:solidFill>
                <a:srgbClr val="FFF7B2"/>
              </a:solidFill>
            </a:endParaRPr>
          </a:p>
          <a:p>
            <a:pPr marL="0" indent="0">
              <a:buNone/>
            </a:pPr>
            <a:r>
              <a:rPr lang="sv-SE" sz="2000" u="sng" dirty="0">
                <a:solidFill>
                  <a:srgbClr val="FFC629"/>
                </a:solidFill>
              </a:rPr>
              <a:t>Motionsledarutbildning eller målgruppsanpassad utbildning</a:t>
            </a:r>
          </a:p>
          <a:p>
            <a:r>
              <a:rPr lang="sv-SE" sz="2000" dirty="0">
                <a:solidFill>
                  <a:srgbClr val="FFF7B2"/>
                </a:solidFill>
              </a:rPr>
              <a:t>För IF som behöver utbilda ledare</a:t>
            </a:r>
          </a:p>
          <a:p>
            <a:pPr lvl="1"/>
            <a:r>
              <a:rPr lang="sv-SE" sz="1400" dirty="0" err="1">
                <a:solidFill>
                  <a:srgbClr val="FFF7B2"/>
                </a:solidFill>
              </a:rPr>
              <a:t>Ev</a:t>
            </a:r>
            <a:r>
              <a:rPr lang="sv-SE" sz="1400" dirty="0">
                <a:solidFill>
                  <a:srgbClr val="FFF7B2"/>
                </a:solidFill>
              </a:rPr>
              <a:t> Motionsledarutbildning</a:t>
            </a:r>
          </a:p>
          <a:p>
            <a:r>
              <a:rPr lang="sv-SE" sz="2000" dirty="0">
                <a:solidFill>
                  <a:srgbClr val="FFF7B2"/>
                </a:solidFill>
              </a:rPr>
              <a:t>För IF som har verksamhet och vill utbilda sina aktiva</a:t>
            </a:r>
          </a:p>
          <a:p>
            <a:pPr lvl="1"/>
            <a:r>
              <a:rPr lang="sv-SE" sz="1400" dirty="0">
                <a:solidFill>
                  <a:srgbClr val="FFF7B2"/>
                </a:solidFill>
              </a:rPr>
              <a:t>Ex teknikklink, säkerhetsutbildning, utbildning i träning för äldre</a:t>
            </a:r>
          </a:p>
        </p:txBody>
      </p:sp>
      <p:sp>
        <p:nvSpPr>
          <p:cNvPr id="9" name="textruta 8">
            <a:extLst>
              <a:ext uri="{FF2B5EF4-FFF2-40B4-BE49-F238E27FC236}">
                <a16:creationId xmlns:a16="http://schemas.microsoft.com/office/drawing/2014/main" id="{CF979CA2-AAB6-1A0A-2FE2-9BC6A57AF0E3}"/>
              </a:ext>
            </a:extLst>
          </p:cNvPr>
          <p:cNvSpPr txBox="1"/>
          <p:nvPr/>
        </p:nvSpPr>
        <p:spPr>
          <a:xfrm>
            <a:off x="3048000" y="3244334"/>
            <a:ext cx="6096000" cy="369332"/>
          </a:xfrm>
          <a:prstGeom prst="rect">
            <a:avLst/>
          </a:prstGeom>
          <a:noFill/>
        </p:spPr>
        <p:txBody>
          <a:bodyPr wrap="square">
            <a:spAutoFit/>
          </a:bodyPr>
          <a:lstStyle/>
          <a:p>
            <a:r>
              <a:rPr lang="sv-SE" sz="1800" dirty="0">
                <a:solidFill>
                  <a:srgbClr val="FFF7B2"/>
                </a:solidFill>
              </a:rPr>
              <a:t>För</a:t>
            </a:r>
            <a:endParaRPr lang="sv-SE" dirty="0"/>
          </a:p>
        </p:txBody>
      </p:sp>
    </p:spTree>
    <p:extLst>
      <p:ext uri="{BB962C8B-B14F-4D97-AF65-F5344CB8AC3E}">
        <p14:creationId xmlns:p14="http://schemas.microsoft.com/office/powerpoint/2010/main" val="267962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2B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1A4E26-4237-7A68-F257-5F56F232223E}"/>
              </a:ext>
            </a:extLst>
          </p:cNvPr>
          <p:cNvSpPr>
            <a:spLocks noGrp="1"/>
          </p:cNvSpPr>
          <p:nvPr>
            <p:ph type="title"/>
          </p:nvPr>
        </p:nvSpPr>
        <p:spPr>
          <a:xfrm>
            <a:off x="838199" y="365125"/>
            <a:ext cx="10984345" cy="1325563"/>
          </a:xfrm>
        </p:spPr>
        <p:txBody>
          <a:bodyPr>
            <a:normAutofit fontScale="90000"/>
          </a:bodyPr>
          <a:lstStyle/>
          <a:p>
            <a:r>
              <a:rPr lang="sv-SE" b="1" dirty="0">
                <a:solidFill>
                  <a:srgbClr val="FFC629"/>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Projektstöd: 65+</a:t>
            </a:r>
            <a:br>
              <a:rPr lang="sv-SE" b="1" dirty="0">
                <a:solidFill>
                  <a:srgbClr val="FFC629"/>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br>
            <a:r>
              <a:rPr lang="sv-SE" sz="2400" dirty="0">
                <a:solidFill>
                  <a:srgbClr val="FFF7B2"/>
                </a:solidFill>
                <a:latin typeface="Open Sans bold" panose="020B0806030504020204" pitchFamily="34" charset="0"/>
                <a:ea typeface="Open Sans bold" panose="020B0806030504020204" pitchFamily="34" charset="0"/>
                <a:cs typeface="Open Sans bold" panose="020B0806030504020204" pitchFamily="34" charset="0"/>
              </a:rPr>
              <a:t>Den sociala samvaron i IF ökar och 65+ engagerar sig i övrig verksamhet</a:t>
            </a:r>
            <a:endParaRPr lang="sv-SE" sz="2400" dirty="0"/>
          </a:p>
        </p:txBody>
      </p:sp>
      <p:sp>
        <p:nvSpPr>
          <p:cNvPr id="3" name="Platshållare för innehåll 2">
            <a:extLst>
              <a:ext uri="{FF2B5EF4-FFF2-40B4-BE49-F238E27FC236}">
                <a16:creationId xmlns:a16="http://schemas.microsoft.com/office/drawing/2014/main" id="{360912B6-60E7-A179-DF52-F13AD23F6F39}"/>
              </a:ext>
            </a:extLst>
          </p:cNvPr>
          <p:cNvSpPr>
            <a:spLocks noGrp="1"/>
          </p:cNvSpPr>
          <p:nvPr>
            <p:ph sz="half" idx="1"/>
          </p:nvPr>
        </p:nvSpPr>
        <p:spPr>
          <a:xfrm>
            <a:off x="838201" y="1936377"/>
            <a:ext cx="9094693" cy="4693024"/>
          </a:xfrm>
          <a:ln>
            <a:solidFill>
              <a:srgbClr val="FFF7B2"/>
            </a:solidFill>
          </a:ln>
        </p:spPr>
        <p:txBody>
          <a:bodyPr>
            <a:normAutofit/>
          </a:bodyPr>
          <a:lstStyle/>
          <a:p>
            <a:pPr marL="0" indent="0">
              <a:buNone/>
            </a:pPr>
            <a:r>
              <a:rPr lang="sv-SE" sz="2000" u="sng" dirty="0">
                <a:solidFill>
                  <a:srgbClr val="FFC629"/>
                </a:solidFill>
              </a:rPr>
              <a:t>Stöd för att 65+ medlemmar går SFs ledarutbildningar</a:t>
            </a:r>
          </a:p>
          <a:p>
            <a:r>
              <a:rPr lang="sv-SE" sz="2000" dirty="0">
                <a:solidFill>
                  <a:srgbClr val="FFF7B2"/>
                </a:solidFill>
              </a:rPr>
              <a:t>65+ medlemmar får ytterligare ekonomiskt stöd för att gå ledarutbildningar</a:t>
            </a:r>
          </a:p>
          <a:p>
            <a:pPr lvl="1"/>
            <a:r>
              <a:rPr lang="sv-SE" sz="1400" dirty="0">
                <a:solidFill>
                  <a:srgbClr val="FFF7B2"/>
                </a:solidFill>
              </a:rPr>
              <a:t>Medel kan även sökas via ordinarie utbildningsstöd.</a:t>
            </a:r>
          </a:p>
          <a:p>
            <a:r>
              <a:rPr lang="sv-SE" sz="1600" dirty="0">
                <a:solidFill>
                  <a:srgbClr val="FFF7B2"/>
                </a:solidFill>
              </a:rPr>
              <a:t>Projektstöd: Upp till 1000 kr</a:t>
            </a:r>
          </a:p>
          <a:p>
            <a:pPr marL="0" indent="0">
              <a:buNone/>
            </a:pPr>
            <a:endParaRPr lang="sv-SE" sz="1600" dirty="0">
              <a:solidFill>
                <a:srgbClr val="FFC629"/>
              </a:solidFill>
            </a:endParaRPr>
          </a:p>
          <a:p>
            <a:pPr marL="0" indent="0">
              <a:buNone/>
            </a:pPr>
            <a:r>
              <a:rPr lang="sv-SE" sz="2000" u="sng" dirty="0">
                <a:solidFill>
                  <a:srgbClr val="FFC629"/>
                </a:solidFill>
              </a:rPr>
              <a:t>Inkluderingsprocesser i IFs övriga verksamhet för 65+</a:t>
            </a:r>
          </a:p>
          <a:p>
            <a:r>
              <a:rPr lang="sv-SE" sz="2000" dirty="0">
                <a:solidFill>
                  <a:srgbClr val="FFF7B2"/>
                </a:solidFill>
              </a:rPr>
              <a:t>Friare projektansökan</a:t>
            </a:r>
          </a:p>
          <a:p>
            <a:pPr lvl="1"/>
            <a:r>
              <a:rPr lang="sv-SE" sz="1400" dirty="0">
                <a:solidFill>
                  <a:srgbClr val="FFF7B2"/>
                </a:solidFill>
              </a:rPr>
              <a:t>Ex inkludering i ungdomsverksamheten genom grupper med båtförare, säkerhetspaddlare, ledare </a:t>
            </a:r>
          </a:p>
          <a:p>
            <a:pPr lvl="1"/>
            <a:r>
              <a:rPr lang="sv-SE" sz="1400" dirty="0">
                <a:solidFill>
                  <a:srgbClr val="FFF7B2"/>
                </a:solidFill>
              </a:rPr>
              <a:t>Ex inkludering i annan verksamhet, funktionärsgrupp, anläggnings- eller styrelseengagemang.</a:t>
            </a:r>
          </a:p>
          <a:p>
            <a:r>
              <a:rPr lang="sv-SE" sz="1800" dirty="0">
                <a:solidFill>
                  <a:srgbClr val="FFF7B2"/>
                </a:solidFill>
              </a:rPr>
              <a:t>Projektstöd: Upp till 5000 kr</a:t>
            </a:r>
          </a:p>
          <a:p>
            <a:pPr marL="457200" lvl="1" indent="0">
              <a:buNone/>
            </a:pPr>
            <a:endParaRPr lang="sv-SE" sz="1400" dirty="0">
              <a:solidFill>
                <a:srgbClr val="FFF7B2"/>
              </a:solidFill>
            </a:endParaRPr>
          </a:p>
        </p:txBody>
      </p:sp>
    </p:spTree>
    <p:extLst>
      <p:ext uri="{BB962C8B-B14F-4D97-AF65-F5344CB8AC3E}">
        <p14:creationId xmlns:p14="http://schemas.microsoft.com/office/powerpoint/2010/main" val="176775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374</Words>
  <Application>Microsoft Office PowerPoint</Application>
  <PresentationFormat>Bredbild</PresentationFormat>
  <Paragraphs>37</Paragraphs>
  <Slides>3</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Open Sans</vt:lpstr>
      <vt:lpstr>Open Sans bold</vt:lpstr>
      <vt:lpstr>Office-tema</vt:lpstr>
      <vt:lpstr>”Paddlingsdrömmar för alla”</vt:lpstr>
      <vt:lpstr>Projektstöd: 65+ Fler 65+ upptäcker paddling i organiserad form</vt:lpstr>
      <vt:lpstr>Projektstöd: 65+ Den sociala samvaron i IF ökar och 65+ engagerar sig i övrig verksamhet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”Paddlingsdrömmar för alla”</dc:title>
  <dc:creator>Danny Hallmén</dc:creator>
  <cp:lastModifiedBy>Danny Hallmén</cp:lastModifiedBy>
  <cp:revision>2</cp:revision>
  <dcterms:created xsi:type="dcterms:W3CDTF">2023-12-21T07:31:31Z</dcterms:created>
  <dcterms:modified xsi:type="dcterms:W3CDTF">2024-01-13T12:13:52Z</dcterms:modified>
</cp:coreProperties>
</file>