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0" r:id="rId17"/>
    <p:sldId id="271" r:id="rId18"/>
    <p:sldId id="273" r:id="rId19"/>
    <p:sldId id="274" r:id="rId20"/>
    <p:sldId id="275" r:id="rId21"/>
    <p:sldId id="276" r:id="rId22"/>
    <p:sldId id="278" r:id="rId23"/>
    <p:sldId id="277"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07E1D-8E41-DF4A-C364-78983028D10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FBE61EC-FE0B-3A65-6CC5-A13A12059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299E9F5-534C-37DF-21DD-33A76620B31D}"/>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5" name="Pladsholder til sidefod 4">
            <a:extLst>
              <a:ext uri="{FF2B5EF4-FFF2-40B4-BE49-F238E27FC236}">
                <a16:creationId xmlns:a16="http://schemas.microsoft.com/office/drawing/2014/main" id="{8ACEB421-2EE2-9449-9266-2A36E54E61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BAB438-D636-1DDE-718C-CA99DD1BD5C2}"/>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85861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15A68-5614-6BA9-0D7C-392743EF91A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6B9A7FF-D743-7F56-48BE-EACCCA9984C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5D5D0B9-4F3F-9724-11BF-291A40400E40}"/>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5" name="Pladsholder til sidefod 4">
            <a:extLst>
              <a:ext uri="{FF2B5EF4-FFF2-40B4-BE49-F238E27FC236}">
                <a16:creationId xmlns:a16="http://schemas.microsoft.com/office/drawing/2014/main" id="{B3300CA5-BA3D-786F-2741-C6D8EC96D9D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29A0EAF-BB52-E563-970C-7E8D17F1B805}"/>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314908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534F13-1035-2366-4FCB-B2E427D87B8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DA1538-CBC0-70B7-72F1-72F7A437091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60FDB2-0FDF-5247-2F04-DAB4604EEFE3}"/>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5" name="Pladsholder til sidefod 4">
            <a:extLst>
              <a:ext uri="{FF2B5EF4-FFF2-40B4-BE49-F238E27FC236}">
                <a16:creationId xmlns:a16="http://schemas.microsoft.com/office/drawing/2014/main" id="{2CEF9511-B4E7-AC5F-8560-13A024EF08D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9EB300-C736-F476-84E2-59B77D0166E3}"/>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158232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60309-3BC5-259A-BE85-B75091133EC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77011F7-35D8-7EA8-BC24-0F5AEF5EDAA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DCCCC99-AAA4-1BC6-7479-76BB28553E01}"/>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5" name="Pladsholder til sidefod 4">
            <a:extLst>
              <a:ext uri="{FF2B5EF4-FFF2-40B4-BE49-F238E27FC236}">
                <a16:creationId xmlns:a16="http://schemas.microsoft.com/office/drawing/2014/main" id="{92648198-C757-AB4A-3642-94A8645557E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3A491C0-E2C3-8F5F-0E2C-C075AA70FC98}"/>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183986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4B430-8397-B77E-C8D8-91E7967DCD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99AE82B-440F-6F28-4D17-DBE4C1E4B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7130FDE-B084-D409-9A5B-74A8AF6AA2BA}"/>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5" name="Pladsholder til sidefod 4">
            <a:extLst>
              <a:ext uri="{FF2B5EF4-FFF2-40B4-BE49-F238E27FC236}">
                <a16:creationId xmlns:a16="http://schemas.microsoft.com/office/drawing/2014/main" id="{171CE494-478A-FB5F-1B11-EB76F612C2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C4BCD0-6D8D-FDFB-C473-131F1401B1DC}"/>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396441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C2E58-B050-AD26-A8FF-4B3AED8C8E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E5FA767-BEED-A5B2-FCED-2008F578767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650BBF0-639F-D05B-8998-588179D58B0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1EF5DC9-9ABB-AB79-01F9-21E63D16170F}"/>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6" name="Pladsholder til sidefod 5">
            <a:extLst>
              <a:ext uri="{FF2B5EF4-FFF2-40B4-BE49-F238E27FC236}">
                <a16:creationId xmlns:a16="http://schemas.microsoft.com/office/drawing/2014/main" id="{A6D8590B-07B0-9EA7-E303-0B3629C55FF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CE1CD6C-B13B-7168-C851-AB161A157D70}"/>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6476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225DFF-DB76-966F-55A7-F1FA49C4F7C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1C786EF-0989-2983-77B3-7DE673363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4AB226A-0407-1422-98A4-E65B127DB6C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1851301-B50C-B42F-6DA9-434A07A47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8A762B9-A817-0508-2755-01C5F37EA7A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2B0A7EC-FF11-A2F3-95D0-2EEDE133CD6A}"/>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8" name="Pladsholder til sidefod 7">
            <a:extLst>
              <a:ext uri="{FF2B5EF4-FFF2-40B4-BE49-F238E27FC236}">
                <a16:creationId xmlns:a16="http://schemas.microsoft.com/office/drawing/2014/main" id="{6AB9B69D-8038-8E4E-28C0-A12886A7463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021CEF6-7940-AE48-C831-B40C7F27912D}"/>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225765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DA55-7028-EA68-A4F2-E3C7664E79A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7D56D9B-9D63-76AC-2B47-D74A86E3E65F}"/>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4" name="Pladsholder til sidefod 3">
            <a:extLst>
              <a:ext uri="{FF2B5EF4-FFF2-40B4-BE49-F238E27FC236}">
                <a16:creationId xmlns:a16="http://schemas.microsoft.com/office/drawing/2014/main" id="{0B56A8C3-FF73-21D4-A258-401F3B6B58A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76FA4ED-151B-E402-8911-BB338AA8D226}"/>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117109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C884366-A07D-FF4A-8DD6-76EF5949246E}"/>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3" name="Pladsholder til sidefod 2">
            <a:extLst>
              <a:ext uri="{FF2B5EF4-FFF2-40B4-BE49-F238E27FC236}">
                <a16:creationId xmlns:a16="http://schemas.microsoft.com/office/drawing/2014/main" id="{61A40ECB-EBE5-E2DA-5EDB-C2CEA47E72D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F9D2520-F58C-BA23-3CB9-0E55408129F1}"/>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402739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5AFEA-84AE-D6BE-67A4-FE904E20DC1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C603129-33BC-44F4-1663-2800623E9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D28B398-7228-8132-5A90-61F553196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C6DE874-30E0-8D19-D7E2-9A46AAB6CBDE}"/>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6" name="Pladsholder til sidefod 5">
            <a:extLst>
              <a:ext uri="{FF2B5EF4-FFF2-40B4-BE49-F238E27FC236}">
                <a16:creationId xmlns:a16="http://schemas.microsoft.com/office/drawing/2014/main" id="{373378C1-D760-02CC-0CA0-2D03E669962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DBC733D-EB7E-1E66-F148-52A91F4BA108}"/>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1407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05F06-8CD7-D2D4-4666-796A10B53A4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DFE6AD0-8A36-EBD6-06E0-EED9C348A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F3AB6-6011-B0B6-C809-4302CE701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75B2F90-AD86-3F7F-C1B9-BA411FFD3DD6}"/>
              </a:ext>
            </a:extLst>
          </p:cNvPr>
          <p:cNvSpPr>
            <a:spLocks noGrp="1"/>
          </p:cNvSpPr>
          <p:nvPr>
            <p:ph type="dt" sz="half" idx="10"/>
          </p:nvPr>
        </p:nvSpPr>
        <p:spPr/>
        <p:txBody>
          <a:bodyPr/>
          <a:lstStyle/>
          <a:p>
            <a:fld id="{5AF38405-EC17-4D88-B513-735A542E4B8A}" type="datetimeFigureOut">
              <a:rPr lang="da-DK" smtClean="0"/>
              <a:t>21-01-2023</a:t>
            </a:fld>
            <a:endParaRPr lang="da-DK"/>
          </a:p>
        </p:txBody>
      </p:sp>
      <p:sp>
        <p:nvSpPr>
          <p:cNvPr id="6" name="Pladsholder til sidefod 5">
            <a:extLst>
              <a:ext uri="{FF2B5EF4-FFF2-40B4-BE49-F238E27FC236}">
                <a16:creationId xmlns:a16="http://schemas.microsoft.com/office/drawing/2014/main" id="{DEC0F97A-2955-1126-D8F6-E4492473433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1A31878-173F-E6FC-7D2A-47705BF221AD}"/>
              </a:ext>
            </a:extLst>
          </p:cNvPr>
          <p:cNvSpPr>
            <a:spLocks noGrp="1"/>
          </p:cNvSpPr>
          <p:nvPr>
            <p:ph type="sldNum" sz="quarter" idx="12"/>
          </p:nvPr>
        </p:nvSpPr>
        <p:spPr/>
        <p:txBody>
          <a:bodyPr/>
          <a:lstStyle/>
          <a:p>
            <a:fld id="{6A1BA919-931A-4D5A-A86A-6D78E6C906B8}" type="slidenum">
              <a:rPr lang="da-DK" smtClean="0"/>
              <a:t>‹nr.›</a:t>
            </a:fld>
            <a:endParaRPr lang="da-DK"/>
          </a:p>
        </p:txBody>
      </p:sp>
    </p:spTree>
    <p:extLst>
      <p:ext uri="{BB962C8B-B14F-4D97-AF65-F5344CB8AC3E}">
        <p14:creationId xmlns:p14="http://schemas.microsoft.com/office/powerpoint/2010/main" val="76987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ED126C1-658D-1030-7400-3845B3394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6C18362-D9FC-A48A-30A1-97CAC6DB3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A043C6-0E09-3D02-B782-C6718F6AB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38405-EC17-4D88-B513-735A542E4B8A}" type="datetimeFigureOut">
              <a:rPr lang="da-DK" smtClean="0"/>
              <a:t>21-01-2023</a:t>
            </a:fld>
            <a:endParaRPr lang="da-DK"/>
          </a:p>
        </p:txBody>
      </p:sp>
      <p:sp>
        <p:nvSpPr>
          <p:cNvPr id="5" name="Pladsholder til sidefod 4">
            <a:extLst>
              <a:ext uri="{FF2B5EF4-FFF2-40B4-BE49-F238E27FC236}">
                <a16:creationId xmlns:a16="http://schemas.microsoft.com/office/drawing/2014/main" id="{DA2CE316-B920-D7D5-99C8-BA8BC47A9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ECB16F9-9442-6100-F069-5B7B61346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BA919-931A-4D5A-A86A-6D78E6C906B8}" type="slidenum">
              <a:rPr lang="da-DK" smtClean="0"/>
              <a:t>‹nr.›</a:t>
            </a:fld>
            <a:endParaRPr lang="da-DK"/>
          </a:p>
        </p:txBody>
      </p:sp>
    </p:spTree>
    <p:extLst>
      <p:ext uri="{BB962C8B-B14F-4D97-AF65-F5344CB8AC3E}">
        <p14:creationId xmlns:p14="http://schemas.microsoft.com/office/powerpoint/2010/main" val="3091758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15966348/"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376333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C931AAC-80ED-469A-68B3-068B44D371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3280" y="854446"/>
            <a:ext cx="8219440" cy="5949959"/>
          </a:xfrm>
          <a:prstGeom prst="rect">
            <a:avLst/>
          </a:prstGeom>
          <a:noFill/>
          <a:ln>
            <a:noFill/>
          </a:ln>
        </p:spPr>
      </p:pic>
      <p:sp>
        <p:nvSpPr>
          <p:cNvPr id="5" name="Titel 4">
            <a:extLst>
              <a:ext uri="{FF2B5EF4-FFF2-40B4-BE49-F238E27FC236}">
                <a16:creationId xmlns:a16="http://schemas.microsoft.com/office/drawing/2014/main" id="{B2BB5E78-AA76-9F37-0EE9-B624E743B6E3}"/>
              </a:ext>
            </a:extLst>
          </p:cNvPr>
          <p:cNvSpPr>
            <a:spLocks noGrp="1"/>
          </p:cNvSpPr>
          <p:nvPr>
            <p:ph type="title"/>
          </p:nvPr>
        </p:nvSpPr>
        <p:spPr>
          <a:xfrm>
            <a:off x="3241040" y="203199"/>
            <a:ext cx="5379720" cy="651247"/>
          </a:xfrm>
        </p:spPr>
        <p:txBody>
          <a:bodyPr>
            <a:normAutofit fontScale="90000"/>
          </a:bodyPr>
          <a:lstStyle/>
          <a:p>
            <a:pPr algn="ctr"/>
            <a:r>
              <a:rPr lang="da-DK" b="1" dirty="0">
                <a:solidFill>
                  <a:srgbClr val="0070C0"/>
                </a:solidFill>
              </a:rPr>
              <a:t>My Training </a:t>
            </a:r>
            <a:r>
              <a:rPr lang="da-DK" b="1" dirty="0" err="1">
                <a:solidFill>
                  <a:srgbClr val="0070C0"/>
                </a:solidFill>
              </a:rPr>
              <a:t>Philosophy</a:t>
            </a:r>
            <a:endParaRPr lang="da-DK" b="1" dirty="0">
              <a:solidFill>
                <a:srgbClr val="0070C0"/>
              </a:solidFill>
            </a:endParaRPr>
          </a:p>
        </p:txBody>
      </p:sp>
    </p:spTree>
    <p:extLst>
      <p:ext uri="{BB962C8B-B14F-4D97-AF65-F5344CB8AC3E}">
        <p14:creationId xmlns:p14="http://schemas.microsoft.com/office/powerpoint/2010/main" val="145594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7352C59-C654-B224-734E-E2A7E4232BF3}"/>
              </a:ext>
            </a:extLst>
          </p:cNvPr>
          <p:cNvSpPr txBox="1"/>
          <p:nvPr/>
        </p:nvSpPr>
        <p:spPr>
          <a:xfrm>
            <a:off x="406400" y="254000"/>
            <a:ext cx="11430000" cy="5792163"/>
          </a:xfrm>
          <a:prstGeom prst="rect">
            <a:avLst/>
          </a:prstGeom>
          <a:noFill/>
        </p:spPr>
        <p:txBody>
          <a:bodyPr wrap="square">
            <a:spAutoFit/>
          </a:bodyPr>
          <a:lstStyle/>
          <a:p>
            <a:pPr>
              <a:lnSpc>
                <a:spcPct val="115000"/>
              </a:lnSpc>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My Thoughts on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Training 7 days a week – Year round</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 take one day off each week, year-round, it adds up to 50 days (1½ month!), where your competition can train more than you. And there will always be more days off than this during the training year (Travel, School-work, Busy at work, Family-events and perhaps Illness etc.). That´s why I think you shouldn´t plan a weekly day off if you are an elite athlete. Instead plan for days off, when you really need them, so they don´t become a habit. Sundays off becomes a habit that can influence your daily rhythm when the Competition Season starts with races on weekends (Where you need to perform your best on Saturdays and Sundays). -In this case I think taking Friday or Monday off is way better, if you need a mental break before or after competitions? If you need breaks think more on taking ½days off or employing more fun activities that provides a mental break, but also gives a technical-, tactical- and/or aerobic-stimulus.</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043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CF1B110C-2C4F-9C34-3DD5-DBF9847FCCE3}"/>
              </a:ext>
            </a:extLst>
          </p:cNvPr>
          <p:cNvSpPr txBox="1"/>
          <p:nvPr/>
        </p:nvSpPr>
        <p:spPr>
          <a:xfrm>
            <a:off x="335280" y="416560"/>
            <a:ext cx="11714480" cy="4435445"/>
          </a:xfrm>
          <a:prstGeom prst="rect">
            <a:avLst/>
          </a:prstGeom>
          <a:noFill/>
        </p:spPr>
        <p:txBody>
          <a:bodyPr wrap="square">
            <a:spAutoFit/>
          </a:bodyPr>
          <a:lstStyle/>
          <a:p>
            <a:pPr>
              <a:lnSpc>
                <a:spcPct val="115000"/>
              </a:lnSpc>
              <a:spcAft>
                <a:spcPts val="800"/>
              </a:spcAft>
            </a:pPr>
            <a:r>
              <a:rPr lang="en-US" sz="2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Young Paddlers should in my opinion start out with days off: </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U16 should paddle 5 days a week.</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U18 should be paddling 6 days a week.</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U21-23 should be paddling 6½-7 days a week (2 x ½ day of each week or 1 day of every 14 days).</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Training volume should progressively increase from year to year, in sync with your improved recovery capabilities. Incorporating fewer rest days each week, is one way to make room for more (easy) training in the schedule.  </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492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Se kildebilledet">
            <a:extLst>
              <a:ext uri="{FF2B5EF4-FFF2-40B4-BE49-F238E27FC236}">
                <a16:creationId xmlns:a16="http://schemas.microsoft.com/office/drawing/2014/main" id="{5CBE46B0-8B5F-497F-BA00-FE8EAF903128}"/>
              </a:ext>
            </a:extLst>
          </p:cNvPr>
          <p:cNvPicPr>
            <a:picLocks noChangeAspect="1"/>
          </p:cNvPicPr>
          <p:nvPr/>
        </p:nvPicPr>
        <p:blipFill rotWithShape="1">
          <a:blip r:embed="rId2">
            <a:extLst>
              <a:ext uri="{28A0092B-C50C-407E-A947-70E740481C1C}">
                <a14:useLocalDpi xmlns:a14="http://schemas.microsoft.com/office/drawing/2010/main" val="0"/>
              </a:ext>
            </a:extLst>
          </a:blip>
          <a:srcRect l="4233" t="5010" r="4545" b="11482"/>
          <a:stretch/>
        </p:blipFill>
        <p:spPr bwMode="auto">
          <a:xfrm>
            <a:off x="1493520" y="265840"/>
            <a:ext cx="9225280" cy="63402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38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491EC1F-C027-EB7B-9304-DE385E13D710}"/>
              </a:ext>
            </a:extLst>
          </p:cNvPr>
          <p:cNvSpPr txBox="1"/>
          <p:nvPr/>
        </p:nvSpPr>
        <p:spPr>
          <a:xfrm>
            <a:off x="365760" y="294640"/>
            <a:ext cx="11511280" cy="6212342"/>
          </a:xfrm>
          <a:prstGeom prst="rect">
            <a:avLst/>
          </a:prstGeom>
          <a:noFill/>
        </p:spPr>
        <p:txBody>
          <a:bodyPr wrap="square">
            <a:spAutoFit/>
          </a:bodyPr>
          <a:lstStyle/>
          <a:p>
            <a:pPr>
              <a:lnSpc>
                <a:spcPct val="115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Continuous Paddling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vs Interval Training</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 the base period I think it is crucial to keep a constant pressure on the heart and lungs for long periods, to get the best aerobic adaptions. Interval training tends to start out faster than the athletes are capable of paddling aerobically. Instead, every interval starts out anaerobically with lactate being produced after every rest period, and this reduces the effectiveness of the aerobic system. The body gets accustomed to primarily using carbohydrates as fuel, whereas the aim should be to go faster, with the highest possible amount of energy supply coming from the aerobic systems fat utilization.</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people are preoccupied with the concept of quality training. But how do you train with more quality tomorrow than you already did today? -Quality training requires more recovery time because of the higher intensity in training. </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11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Se kildebilledet">
            <a:extLst>
              <a:ext uri="{FF2B5EF4-FFF2-40B4-BE49-F238E27FC236}">
                <a16:creationId xmlns:a16="http://schemas.microsoft.com/office/drawing/2014/main" id="{3D419854-7957-4D45-B770-430BC80BE6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580" y="239893"/>
            <a:ext cx="7396979" cy="6343787"/>
          </a:xfrm>
          <a:prstGeom prst="rect">
            <a:avLst/>
          </a:prstGeom>
          <a:noFill/>
        </p:spPr>
      </p:pic>
    </p:spTree>
    <p:extLst>
      <p:ext uri="{BB962C8B-B14F-4D97-AF65-F5344CB8AC3E}">
        <p14:creationId xmlns:p14="http://schemas.microsoft.com/office/powerpoint/2010/main" val="62765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92F06F70-7B2F-73D9-9217-3A3467107A59}"/>
              </a:ext>
            </a:extLst>
          </p:cNvPr>
          <p:cNvSpPr txBox="1"/>
          <p:nvPr/>
        </p:nvSpPr>
        <p:spPr>
          <a:xfrm>
            <a:off x="426720" y="304800"/>
            <a:ext cx="11287760" cy="5118709"/>
          </a:xfrm>
          <a:prstGeom prst="rect">
            <a:avLst/>
          </a:prstGeom>
          <a:noFill/>
        </p:spPr>
        <p:txBody>
          <a:bodyPr wrap="square">
            <a:spAutoFit/>
          </a:bodyPr>
          <a:lstStyle/>
          <a:p>
            <a:pPr>
              <a:lnSpc>
                <a:spcPct val="115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Low Intensity/High Volume to High Intensity/Low Volume and from General- to Specific Training during the year</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Both the training year and the athletic career should be structured this way. The development going from large volume training with low intensity moving towards higher intensity and lower volume. Just as work is also done mowing from general to specific training stimulus and adaptions. A beginner can almost do any sport and still improve in a sport they are not even performing. Whereas an elite athlete will need to focus a very large amount of his/her training time towards improving just a few tenth of a second in their specific competition distance. </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77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EFBAE0C-43E4-4B1C-4DD4-B4E934935E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16" y="914400"/>
            <a:ext cx="11916192" cy="5039360"/>
          </a:xfrm>
          <a:prstGeom prst="rect">
            <a:avLst/>
          </a:prstGeom>
          <a:noFill/>
          <a:ln>
            <a:noFill/>
          </a:ln>
        </p:spPr>
      </p:pic>
    </p:spTree>
    <p:extLst>
      <p:ext uri="{BB962C8B-B14F-4D97-AF65-F5344CB8AC3E}">
        <p14:creationId xmlns:p14="http://schemas.microsoft.com/office/powerpoint/2010/main" val="132953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Se kildebilledet">
            <a:extLst>
              <a:ext uri="{FF2B5EF4-FFF2-40B4-BE49-F238E27FC236}">
                <a16:creationId xmlns:a16="http://schemas.microsoft.com/office/drawing/2014/main" id="{034F7E37-38B5-475E-86A7-D72726F35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9854" y="148665"/>
            <a:ext cx="8725426" cy="6506136"/>
          </a:xfrm>
          <a:prstGeom prst="rect">
            <a:avLst/>
          </a:prstGeom>
          <a:noFill/>
          <a:ln>
            <a:noFill/>
          </a:ln>
        </p:spPr>
      </p:pic>
    </p:spTree>
    <p:extLst>
      <p:ext uri="{BB962C8B-B14F-4D97-AF65-F5344CB8AC3E}">
        <p14:creationId xmlns:p14="http://schemas.microsoft.com/office/powerpoint/2010/main" val="225450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BE244C3-56F0-E113-C697-D524C00920EB}"/>
              </a:ext>
            </a:extLst>
          </p:cNvPr>
          <p:cNvSpPr txBox="1"/>
          <p:nvPr/>
        </p:nvSpPr>
        <p:spPr>
          <a:xfrm>
            <a:off x="294640" y="264160"/>
            <a:ext cx="11551920" cy="5402441"/>
          </a:xfrm>
          <a:prstGeom prst="rect">
            <a:avLst/>
          </a:prstGeom>
          <a:noFill/>
        </p:spPr>
        <p:txBody>
          <a:bodyPr wrap="square">
            <a:spAutoFit/>
          </a:bodyPr>
          <a:lstStyle/>
          <a:p>
            <a:pPr>
              <a:lnSpc>
                <a:spcPct val="106000"/>
              </a:lnSpc>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three energy systems are contributing to providing energy throughout the event. </a:t>
            </a:r>
            <a:endParaRPr lang="da-DK" sz="28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first energy system to respond to meet the extra demand of ATP, once the race starts, is the ATP-PC system which is dominant for around 5-10 seconds. It continues to provide ATP after this point, but it is largely depleted after the 15 second mark. </a:t>
            </a:r>
            <a:endParaRPr lang="da-DK" sz="28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the 6 second mark the Anaerobic Glycolysis System becomes the dominant system and remains dominant until the 30 second mark. </a:t>
            </a:r>
            <a:endParaRPr lang="da-DK" sz="28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the 30 second mark the Aerobic mark continues to provide energy until the end of the race. At the 30 second mark however, the Aerobic System takes over and becomes the dominant supplier of ATP.</a:t>
            </a:r>
            <a:endParaRPr lang="da-DK"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55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75AE755-ED1C-017F-C682-0E51B92EBAB4}"/>
              </a:ext>
            </a:extLst>
          </p:cNvPr>
          <p:cNvSpPr txBox="1"/>
          <p:nvPr/>
        </p:nvSpPr>
        <p:spPr>
          <a:xfrm>
            <a:off x="2895600" y="2064428"/>
            <a:ext cx="6096000" cy="1584023"/>
          </a:xfrm>
          <a:prstGeom prst="rect">
            <a:avLst/>
          </a:prstGeom>
          <a:noFill/>
        </p:spPr>
        <p:txBody>
          <a:bodyPr wrap="square">
            <a:spAutoFit/>
          </a:bodyPr>
          <a:lstStyle/>
          <a:p>
            <a:pPr algn="ctr">
              <a:lnSpc>
                <a:spcPct val="106000"/>
              </a:lnSpc>
              <a:spcAft>
                <a:spcPts val="800"/>
              </a:spcAft>
            </a:pPr>
            <a:r>
              <a:rPr lang="en-US" sz="9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Questions?</a:t>
            </a:r>
            <a:endParaRPr lang="da-DK" sz="9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513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394BDA1A-69D7-4613-DEAF-143A3C24484F}"/>
              </a:ext>
            </a:extLst>
          </p:cNvPr>
          <p:cNvSpPr txBox="1"/>
          <p:nvPr/>
        </p:nvSpPr>
        <p:spPr>
          <a:xfrm>
            <a:off x="314960" y="269256"/>
            <a:ext cx="11562080" cy="6319487"/>
          </a:xfrm>
          <a:prstGeom prst="rect">
            <a:avLst/>
          </a:prstGeom>
          <a:noFill/>
        </p:spPr>
        <p:txBody>
          <a:bodyPr wrap="square">
            <a:spAutoFit/>
          </a:bodyPr>
          <a:lstStyle/>
          <a:p>
            <a:pPr>
              <a:lnSpc>
                <a:spcPct val="115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Designing an effective training plan means pitching the paces and sessions durations for where you are at. The pyramid is easily adapted to the number of days, and the amount of time, one wishes to spend training. </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Maximize Your Aerobic Capacity </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and foremost, teach your body to utilize oxygen and produce energy at its optimal level. This is called Building Your Base. Slow and easy does it!</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Sequential Development of Energy Systems </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Endurance, strength, anaerobic development, race pace and speed are developed in sequence. Each phase of training builds upon the one before. When the endurance base is insufficiently developed, your pace will ultimately suffer.</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Response−Regulated Recovery</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Recovery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the equal partner of activity. It is during the recuperative phase, not the activity, that your body makes its adaptations and gets fitter. -Elite athletes recover faster during light activity, than under passive rest.</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71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 1">
            <a:extLst>
              <a:ext uri="{FF2B5EF4-FFF2-40B4-BE49-F238E27FC236}">
                <a16:creationId xmlns:a16="http://schemas.microsoft.com/office/drawing/2014/main" id="{5ADF42D1-BE5E-8A1F-EC7F-FDCA5CF4AEC0}"/>
              </a:ext>
            </a:extLst>
          </p:cNvPr>
          <p:cNvGraphicFramePr>
            <a:graphicFrameLocks noGrp="1"/>
          </p:cNvGraphicFramePr>
          <p:nvPr>
            <p:extLst>
              <p:ext uri="{D42A27DB-BD31-4B8C-83A1-F6EECF244321}">
                <p14:modId xmlns:p14="http://schemas.microsoft.com/office/powerpoint/2010/main" val="2052223094"/>
              </p:ext>
            </p:extLst>
          </p:nvPr>
        </p:nvGraphicFramePr>
        <p:xfrm>
          <a:off x="223520" y="152401"/>
          <a:ext cx="11694161" cy="6300743"/>
        </p:xfrm>
        <a:graphic>
          <a:graphicData uri="http://schemas.openxmlformats.org/drawingml/2006/table">
            <a:tbl>
              <a:tblPr firstRow="1" firstCol="1" bandRow="1">
                <a:tableStyleId>{5C22544A-7EE6-4342-B048-85BDC9FD1C3A}</a:tableStyleId>
              </a:tblPr>
              <a:tblGrid>
                <a:gridCol w="1737268">
                  <a:extLst>
                    <a:ext uri="{9D8B030D-6E8A-4147-A177-3AD203B41FA5}">
                      <a16:colId xmlns:a16="http://schemas.microsoft.com/office/drawing/2014/main" val="3031942919"/>
                    </a:ext>
                  </a:extLst>
                </a:gridCol>
                <a:gridCol w="3598214">
                  <a:extLst>
                    <a:ext uri="{9D8B030D-6E8A-4147-A177-3AD203B41FA5}">
                      <a16:colId xmlns:a16="http://schemas.microsoft.com/office/drawing/2014/main" val="2621919098"/>
                    </a:ext>
                  </a:extLst>
                </a:gridCol>
                <a:gridCol w="3407890">
                  <a:extLst>
                    <a:ext uri="{9D8B030D-6E8A-4147-A177-3AD203B41FA5}">
                      <a16:colId xmlns:a16="http://schemas.microsoft.com/office/drawing/2014/main" val="4284876223"/>
                    </a:ext>
                  </a:extLst>
                </a:gridCol>
                <a:gridCol w="2950789">
                  <a:extLst>
                    <a:ext uri="{9D8B030D-6E8A-4147-A177-3AD203B41FA5}">
                      <a16:colId xmlns:a16="http://schemas.microsoft.com/office/drawing/2014/main" val="398582660"/>
                    </a:ext>
                  </a:extLst>
                </a:gridCol>
              </a:tblGrid>
              <a:tr h="391217">
                <a:tc>
                  <a:txBody>
                    <a:bodyPr/>
                    <a:lstStyle/>
                    <a:p>
                      <a:pPr algn="ctr">
                        <a:lnSpc>
                          <a:spcPct val="106000"/>
                        </a:lnSpc>
                        <a:spcBef>
                          <a:spcPts val="1200"/>
                        </a:spcBef>
                        <a:spcAft>
                          <a:spcPts val="800"/>
                        </a:spcAft>
                      </a:pPr>
                      <a:r>
                        <a:rPr lang="en-US" sz="1600" kern="1200">
                          <a:effectLst/>
                        </a:rPr>
                        <a:t>Age category:</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gn="ctr">
                        <a:lnSpc>
                          <a:spcPct val="106000"/>
                        </a:lnSpc>
                        <a:spcBef>
                          <a:spcPts val="1200"/>
                        </a:spcBef>
                        <a:spcAft>
                          <a:spcPts val="800"/>
                        </a:spcAft>
                      </a:pPr>
                      <a:r>
                        <a:rPr lang="en-US" sz="1600" u="sng" kern="1200">
                          <a:effectLst/>
                        </a:rPr>
                        <a:t>U14</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gn="ctr">
                        <a:lnSpc>
                          <a:spcPct val="106000"/>
                        </a:lnSpc>
                        <a:spcBef>
                          <a:spcPts val="1200"/>
                        </a:spcBef>
                        <a:spcAft>
                          <a:spcPts val="800"/>
                        </a:spcAft>
                      </a:pPr>
                      <a:r>
                        <a:rPr lang="en-US" sz="1600" u="sng" kern="1200">
                          <a:effectLst/>
                        </a:rPr>
                        <a:t>U16</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gn="ctr">
                        <a:lnSpc>
                          <a:spcPct val="106000"/>
                        </a:lnSpc>
                        <a:spcBef>
                          <a:spcPts val="1200"/>
                        </a:spcBef>
                        <a:spcAft>
                          <a:spcPts val="800"/>
                        </a:spcAft>
                      </a:pPr>
                      <a:r>
                        <a:rPr lang="en-US" sz="1600" u="sng" kern="1200">
                          <a:effectLst/>
                        </a:rPr>
                        <a:t>U18</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3314190474"/>
                  </a:ext>
                </a:extLst>
              </a:tr>
              <a:tr h="290246">
                <a:tc>
                  <a:txBody>
                    <a:bodyPr/>
                    <a:lstStyle/>
                    <a:p>
                      <a:pPr algn="ctr">
                        <a:lnSpc>
                          <a:spcPct val="106000"/>
                        </a:lnSpc>
                      </a:pPr>
                      <a:r>
                        <a:rPr lang="en-US" sz="1100" kern="1200">
                          <a:effectLst/>
                        </a:rPr>
                        <a:t>Priority</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gn="ctr">
                        <a:lnSpc>
                          <a:spcPct val="106000"/>
                        </a:lnSpc>
                      </a:pPr>
                      <a:r>
                        <a:rPr lang="en-US" sz="1000" kern="1200">
                          <a:effectLst/>
                        </a:rPr>
                        <a:t>“joyful and playful activities”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gn="ctr">
                        <a:lnSpc>
                          <a:spcPct val="106000"/>
                        </a:lnSpc>
                      </a:pPr>
                      <a:r>
                        <a:rPr lang="en-US" sz="1000" kern="1200">
                          <a:effectLst/>
                        </a:rPr>
                        <a:t>“Training to be able to train”</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gn="ctr">
                        <a:lnSpc>
                          <a:spcPct val="106000"/>
                        </a:lnSpc>
                      </a:pPr>
                      <a:r>
                        <a:rPr lang="en-US" sz="1000" kern="1200">
                          <a:effectLst/>
                        </a:rPr>
                        <a:t>“Training to compete and perform”</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3059876832"/>
                  </a:ext>
                </a:extLst>
              </a:tr>
              <a:tr h="1322485">
                <a:tc>
                  <a:txBody>
                    <a:bodyPr/>
                    <a:lstStyle/>
                    <a:p>
                      <a:pPr algn="ctr">
                        <a:lnSpc>
                          <a:spcPct val="106000"/>
                        </a:lnSpc>
                      </a:pPr>
                      <a:r>
                        <a:rPr lang="en-US" sz="1100" kern="1200">
                          <a:effectLst/>
                        </a:rPr>
                        <a:t>Main Focus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Developing “Athletes”.</a:t>
                      </a:r>
                      <a:endParaRPr lang="da-DK" sz="1000">
                        <a:effectLst/>
                      </a:endParaRPr>
                    </a:p>
                    <a:p>
                      <a:pPr>
                        <a:lnSpc>
                          <a:spcPct val="106000"/>
                        </a:lnSpc>
                      </a:pPr>
                      <a:r>
                        <a:rPr lang="en-US" sz="1000" kern="1200">
                          <a:effectLst/>
                        </a:rPr>
                        <a:t>Fundamental motor development, versatile movement experience and create good sporting habits.</a:t>
                      </a:r>
                      <a:endParaRPr lang="da-DK" sz="1000">
                        <a:effectLst/>
                      </a:endParaRPr>
                    </a:p>
                    <a:p>
                      <a:pPr>
                        <a:lnSpc>
                          <a:spcPct val="106000"/>
                        </a:lnSpc>
                      </a:pPr>
                      <a:r>
                        <a:rPr lang="en-US" sz="1000" kern="1200">
                          <a:effectLst/>
                        </a:rPr>
                        <a:t>Introduction to Competition, rules and ethics.</a:t>
                      </a:r>
                      <a:endParaRPr lang="da-DK" sz="1000">
                        <a:effectLst/>
                      </a:endParaRPr>
                    </a:p>
                    <a:p>
                      <a:pPr>
                        <a:lnSpc>
                          <a:spcPct val="106000"/>
                        </a:lnSpc>
                      </a:pPr>
                      <a:r>
                        <a:rPr lang="en-US" sz="1000" kern="1200">
                          <a:effectLst/>
                        </a:rPr>
                        <a:t>Swimming and water habituation (safety).</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Specialization in kayaking.</a:t>
                      </a:r>
                      <a:endParaRPr lang="da-DK" sz="1000">
                        <a:effectLst/>
                      </a:endParaRPr>
                    </a:p>
                    <a:p>
                      <a:pPr>
                        <a:lnSpc>
                          <a:spcPct val="106000"/>
                        </a:lnSpc>
                      </a:pPr>
                      <a:r>
                        <a:rPr lang="en-US" sz="1000" kern="1200">
                          <a:effectLst/>
                        </a:rPr>
                        <a:t>Optimizing paddle-specific technique.</a:t>
                      </a:r>
                      <a:endParaRPr lang="da-DK" sz="1000">
                        <a:effectLst/>
                      </a:endParaRPr>
                    </a:p>
                    <a:p>
                      <a:pPr>
                        <a:lnSpc>
                          <a:spcPct val="106000"/>
                        </a:lnSpc>
                      </a:pPr>
                      <a:r>
                        <a:rPr lang="en-US" sz="1000" kern="1200">
                          <a:effectLst/>
                        </a:rPr>
                        <a:t>Participation in the development of rules for training and social rules of the sport.</a:t>
                      </a:r>
                      <a:endParaRPr lang="da-DK" sz="1000">
                        <a:effectLst/>
                      </a:endParaRPr>
                    </a:p>
                    <a:p>
                      <a:pPr>
                        <a:lnSpc>
                          <a:spcPct val="106000"/>
                        </a:lnSpc>
                      </a:pPr>
                      <a:r>
                        <a:rPr lang="en-US" sz="1000" kern="1200">
                          <a:effectLst/>
                        </a:rPr>
                        <a:t>Control of intensity in training and introduction to training periodization.</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Optimize paddle skills and technique.</a:t>
                      </a:r>
                      <a:endParaRPr lang="da-DK" sz="1000">
                        <a:effectLst/>
                      </a:endParaRPr>
                    </a:p>
                    <a:p>
                      <a:pPr>
                        <a:lnSpc>
                          <a:spcPct val="106000"/>
                        </a:lnSpc>
                      </a:pPr>
                      <a:r>
                        <a:rPr lang="en-US" sz="1000" kern="1200">
                          <a:effectLst/>
                        </a:rPr>
                        <a:t>Team collaboration in crew boats.</a:t>
                      </a:r>
                      <a:endParaRPr lang="da-DK" sz="1000">
                        <a:effectLst/>
                      </a:endParaRPr>
                    </a:p>
                    <a:p>
                      <a:pPr>
                        <a:lnSpc>
                          <a:spcPct val="106000"/>
                        </a:lnSpc>
                      </a:pPr>
                      <a:r>
                        <a:rPr lang="en-US" sz="1000" kern="1200">
                          <a:effectLst/>
                        </a:rPr>
                        <a:t>Gain greater international competition experience.</a:t>
                      </a:r>
                      <a:endParaRPr lang="da-DK" sz="1000">
                        <a:effectLst/>
                      </a:endParaRPr>
                    </a:p>
                    <a:p>
                      <a:pPr>
                        <a:lnSpc>
                          <a:spcPct val="106000"/>
                        </a:lnSpc>
                      </a:pPr>
                      <a:r>
                        <a:rPr lang="en-US" sz="1000" kern="1200">
                          <a:effectLst/>
                        </a:rPr>
                        <a:t>Knowledge of exercise psychology, physiology and exercise planning.</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631041190"/>
                  </a:ext>
                </a:extLst>
              </a:tr>
              <a:tr h="886157">
                <a:tc>
                  <a:txBody>
                    <a:bodyPr/>
                    <a:lstStyle/>
                    <a:p>
                      <a:pPr algn="ctr">
                        <a:lnSpc>
                          <a:spcPct val="106000"/>
                        </a:lnSpc>
                      </a:pPr>
                      <a:r>
                        <a:rPr lang="en-US" sz="1100" kern="1200">
                          <a:effectLst/>
                        </a:rPr>
                        <a:t>Training Focus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(Games/play):</a:t>
                      </a:r>
                      <a:endParaRPr lang="da-DK" sz="1000">
                        <a:effectLst/>
                      </a:endParaRPr>
                    </a:p>
                    <a:p>
                      <a:pPr>
                        <a:lnSpc>
                          <a:spcPct val="106000"/>
                        </a:lnSpc>
                      </a:pPr>
                      <a:r>
                        <a:rPr lang="en-US" sz="1000" kern="1200">
                          <a:effectLst/>
                        </a:rPr>
                        <a:t>Technique and balance.</a:t>
                      </a:r>
                      <a:endParaRPr lang="da-DK" sz="1000">
                        <a:effectLst/>
                      </a:endParaRPr>
                    </a:p>
                    <a:p>
                      <a:pPr>
                        <a:lnSpc>
                          <a:spcPct val="106000"/>
                        </a:lnSpc>
                      </a:pPr>
                      <a:r>
                        <a:rPr lang="en-US" sz="1000" kern="1200">
                          <a:effectLst/>
                        </a:rPr>
                        <a:t>Explosiveness (general to specific), intro to aerobic training, technical training in crew boats. </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(Challenging and inspiring training environment)</a:t>
                      </a:r>
                      <a:endParaRPr lang="da-DK" sz="1000">
                        <a:effectLst/>
                      </a:endParaRPr>
                    </a:p>
                    <a:p>
                      <a:pPr>
                        <a:lnSpc>
                          <a:spcPct val="106000"/>
                        </a:lnSpc>
                      </a:pPr>
                      <a:r>
                        <a:rPr lang="en-US" sz="1000" kern="1200">
                          <a:effectLst/>
                        </a:rPr>
                        <a:t>Focus on Team collaboration, race tactics and technical optimization.</a:t>
                      </a:r>
                      <a:endParaRPr lang="da-DK" sz="1000">
                        <a:effectLst/>
                      </a:endParaRPr>
                    </a:p>
                    <a:p>
                      <a:pPr>
                        <a:lnSpc>
                          <a:spcPct val="106000"/>
                        </a:lnSpc>
                      </a:pPr>
                      <a:r>
                        <a:rPr lang="en-US" sz="1000" kern="1200">
                          <a:effectLst/>
                        </a:rPr>
                        <a:t>Aerobic, strength, speed and intro to anaerobic training. </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(Optimizing training environment)</a:t>
                      </a:r>
                      <a:endParaRPr lang="da-DK" sz="1000">
                        <a:effectLst/>
                      </a:endParaRPr>
                    </a:p>
                    <a:p>
                      <a:pPr>
                        <a:lnSpc>
                          <a:spcPct val="106000"/>
                        </a:lnSpc>
                      </a:pPr>
                      <a:r>
                        <a:rPr lang="en-US" sz="1000" kern="1200">
                          <a:effectLst/>
                        </a:rPr>
                        <a:t>Detail-oriented individual technique training.</a:t>
                      </a:r>
                      <a:endParaRPr lang="da-DK" sz="1000">
                        <a:effectLst/>
                      </a:endParaRPr>
                    </a:p>
                    <a:p>
                      <a:pPr>
                        <a:lnSpc>
                          <a:spcPct val="106000"/>
                        </a:lnSpc>
                      </a:pPr>
                      <a:r>
                        <a:rPr lang="en-US" sz="1000" kern="1200">
                          <a:effectLst/>
                        </a:rPr>
                        <a:t>Discipline specific; fitness, endurance, strength, speed and power.</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714144927"/>
                  </a:ext>
                </a:extLst>
              </a:tr>
              <a:tr h="674039">
                <a:tc>
                  <a:txBody>
                    <a:bodyPr/>
                    <a:lstStyle/>
                    <a:p>
                      <a:pPr algn="ctr">
                        <a:lnSpc>
                          <a:spcPct val="106000"/>
                        </a:lnSpc>
                      </a:pPr>
                      <a:r>
                        <a:rPr lang="en-US" sz="1100" kern="1200">
                          <a:effectLst/>
                        </a:rPr>
                        <a:t>Training volume</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5-6 Training sessions each week.</a:t>
                      </a:r>
                      <a:endParaRPr lang="da-DK" sz="1000">
                        <a:effectLst/>
                      </a:endParaRPr>
                    </a:p>
                    <a:p>
                      <a:pPr>
                        <a:lnSpc>
                          <a:spcPct val="106000"/>
                        </a:lnSpc>
                      </a:pPr>
                      <a:r>
                        <a:rPr lang="en-US" sz="1000" kern="1200">
                          <a:effectLst/>
                        </a:rPr>
                        <a:t>(2-3 x Paddling + 2-3 x Other physical activities).</a:t>
                      </a:r>
                      <a:endParaRPr lang="da-DK" sz="1000">
                        <a:effectLst/>
                      </a:endParaRPr>
                    </a:p>
                    <a:p>
                      <a:pPr>
                        <a:lnSpc>
                          <a:spcPct val="106000"/>
                        </a:lnSpc>
                      </a:pPr>
                      <a:r>
                        <a:rPr lang="en-US" sz="1000" kern="1200">
                          <a:effectLst/>
                        </a:rPr>
                        <a:t>8-14 hours in total. </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6-11 Training sessions each week.</a:t>
                      </a:r>
                      <a:endParaRPr lang="da-DK" sz="1000">
                        <a:effectLst/>
                      </a:endParaRPr>
                    </a:p>
                    <a:p>
                      <a:pPr>
                        <a:lnSpc>
                          <a:spcPct val="106000"/>
                        </a:lnSpc>
                      </a:pPr>
                      <a:r>
                        <a:rPr lang="en-US" sz="1000" kern="1200">
                          <a:effectLst/>
                        </a:rPr>
                        <a:t>(4-7 x Paddling + 2-4 x Other physical activities).</a:t>
                      </a:r>
                      <a:endParaRPr lang="da-DK" sz="1000">
                        <a:effectLst/>
                      </a:endParaRPr>
                    </a:p>
                    <a:p>
                      <a:pPr>
                        <a:lnSpc>
                          <a:spcPct val="106000"/>
                        </a:lnSpc>
                      </a:pPr>
                      <a:r>
                        <a:rPr lang="en-US" sz="1000" kern="1200">
                          <a:effectLst/>
                        </a:rPr>
                        <a:t>12-16 hours in total. </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10-12 Training sessions each week.</a:t>
                      </a:r>
                      <a:endParaRPr lang="da-DK" sz="1000">
                        <a:effectLst/>
                      </a:endParaRPr>
                    </a:p>
                    <a:p>
                      <a:pPr>
                        <a:lnSpc>
                          <a:spcPct val="106000"/>
                        </a:lnSpc>
                      </a:pPr>
                      <a:r>
                        <a:rPr lang="en-US" sz="1000" kern="1200">
                          <a:effectLst/>
                        </a:rPr>
                        <a:t>(6-10 x Paddling + 2-6 x Other physical activities).</a:t>
                      </a:r>
                      <a:endParaRPr lang="da-DK" sz="1000">
                        <a:effectLst/>
                      </a:endParaRPr>
                    </a:p>
                    <a:p>
                      <a:pPr>
                        <a:lnSpc>
                          <a:spcPct val="106000"/>
                        </a:lnSpc>
                      </a:pPr>
                      <a:r>
                        <a:rPr lang="en-US" sz="1000" kern="1200">
                          <a:effectLst/>
                        </a:rPr>
                        <a:t>15-18 hours in total.</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4125121601"/>
                  </a:ext>
                </a:extLst>
              </a:tr>
              <a:tr h="886157">
                <a:tc>
                  <a:txBody>
                    <a:bodyPr/>
                    <a:lstStyle/>
                    <a:p>
                      <a:pPr algn="ctr">
                        <a:lnSpc>
                          <a:spcPct val="106000"/>
                        </a:lnSpc>
                      </a:pPr>
                      <a:r>
                        <a:rPr lang="en-US" sz="1100" kern="1200">
                          <a:effectLst/>
                        </a:rPr>
                        <a:t>Psychological focus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“Making own experiences and not so much listening”</a:t>
                      </a:r>
                      <a:endParaRPr lang="da-DK" sz="1000">
                        <a:effectLst/>
                      </a:endParaRPr>
                    </a:p>
                    <a:p>
                      <a:pPr>
                        <a:lnSpc>
                          <a:spcPct val="106000"/>
                        </a:lnSpc>
                      </a:pPr>
                      <a:r>
                        <a:rPr lang="en-US" sz="1000" kern="1200">
                          <a:effectLst/>
                        </a:rPr>
                        <a:t>Concrete actions and not so much abstract explanations.</a:t>
                      </a:r>
                      <a:endParaRPr lang="da-DK" sz="1000">
                        <a:effectLst/>
                      </a:endParaRPr>
                    </a:p>
                    <a:p>
                      <a:pPr>
                        <a:lnSpc>
                          <a:spcPct val="106000"/>
                        </a:lnSpc>
                      </a:pPr>
                      <a:r>
                        <a:rPr lang="en-US" sz="1000" kern="1200">
                          <a:effectLst/>
                        </a:rPr>
                        <a:t>Experiment and imitate.</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Personality development, identity and determination.</a:t>
                      </a:r>
                      <a:endParaRPr lang="da-DK" sz="1000">
                        <a:effectLst/>
                      </a:endParaRPr>
                    </a:p>
                    <a:p>
                      <a:pPr>
                        <a:lnSpc>
                          <a:spcPct val="106000"/>
                        </a:lnSpc>
                      </a:pPr>
                      <a:r>
                        <a:rPr lang="en-US" sz="1000" kern="1200">
                          <a:effectLst/>
                        </a:rPr>
                        <a:t>Paddling/performing under difficult conditions.</a:t>
                      </a:r>
                      <a:endParaRPr lang="da-DK" sz="1000">
                        <a:effectLst/>
                      </a:endParaRPr>
                    </a:p>
                    <a:p>
                      <a:pPr>
                        <a:lnSpc>
                          <a:spcPct val="106000"/>
                        </a:lnSpc>
                      </a:pPr>
                      <a:r>
                        <a:rPr lang="en-US" sz="1000" kern="1200">
                          <a:effectLst/>
                        </a:rPr>
                        <a:t>Dealing with psychological reactions to pressure.</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Optimize race tactics and gain experience in dealing with the pressure</a:t>
                      </a:r>
                      <a:r>
                        <a:rPr lang="en-US" sz="1000">
                          <a:effectLst/>
                        </a:rPr>
                        <a:t> (b</a:t>
                      </a:r>
                      <a:r>
                        <a:rPr lang="en-US" sz="1000" kern="1200">
                          <a:effectLst/>
                        </a:rPr>
                        <a:t>oth individually and as a team).</a:t>
                      </a:r>
                      <a:endParaRPr lang="da-DK" sz="1000">
                        <a:effectLst/>
                      </a:endParaRPr>
                    </a:p>
                    <a:p>
                      <a:pPr>
                        <a:lnSpc>
                          <a:spcPct val="106000"/>
                        </a:lnSpc>
                      </a:pPr>
                      <a:r>
                        <a:rPr lang="en-US" sz="1000" kern="1200">
                          <a:effectLst/>
                        </a:rPr>
                        <a:t>Winning mentality and focus.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342602586"/>
                  </a:ext>
                </a:extLst>
              </a:tr>
              <a:tr h="886157">
                <a:tc>
                  <a:txBody>
                    <a:bodyPr/>
                    <a:lstStyle/>
                    <a:p>
                      <a:pPr algn="ctr">
                        <a:lnSpc>
                          <a:spcPct val="106000"/>
                        </a:lnSpc>
                      </a:pPr>
                      <a:r>
                        <a:rPr lang="en-US" sz="1100" kern="1200">
                          <a:effectLst/>
                        </a:rPr>
                        <a:t>Strength</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Endurance core training. </a:t>
                      </a:r>
                      <a:endParaRPr lang="da-DK" sz="1000">
                        <a:effectLst/>
                      </a:endParaRPr>
                    </a:p>
                    <a:p>
                      <a:pPr>
                        <a:lnSpc>
                          <a:spcPct val="106000"/>
                        </a:lnSpc>
                      </a:pPr>
                      <a:r>
                        <a:rPr lang="en-US" sz="1000" kern="1200">
                          <a:effectLst/>
                        </a:rPr>
                        <a:t>Circuit training, exercises with own body weight, technical Olympic and basic weightlifting exercises.</a:t>
                      </a:r>
                      <a:endParaRPr lang="da-DK" sz="1000">
                        <a:effectLst/>
                      </a:endParaRPr>
                    </a:p>
                    <a:p>
                      <a:pPr>
                        <a:lnSpc>
                          <a:spcPct val="106000"/>
                        </a:lnSpc>
                      </a:pPr>
                      <a:r>
                        <a:rPr lang="en-US" sz="1000" kern="1200">
                          <a:effectLst/>
                        </a:rPr>
                        <a:t>Training zone: 5 - (&gt;15) repetitions.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Overall strength and endurance.</a:t>
                      </a:r>
                      <a:endParaRPr lang="da-DK" sz="1000">
                        <a:effectLst/>
                      </a:endParaRPr>
                    </a:p>
                    <a:p>
                      <a:pPr>
                        <a:lnSpc>
                          <a:spcPct val="106000"/>
                        </a:lnSpc>
                      </a:pPr>
                      <a:r>
                        <a:rPr lang="en-US" sz="1000" kern="1200">
                          <a:effectLst/>
                        </a:rPr>
                        <a:t>Circuit training and injury prevention.</a:t>
                      </a:r>
                      <a:endParaRPr lang="da-DK" sz="1000">
                        <a:effectLst/>
                      </a:endParaRPr>
                    </a:p>
                    <a:p>
                      <a:pPr>
                        <a:lnSpc>
                          <a:spcPct val="106000"/>
                        </a:lnSpc>
                      </a:pPr>
                      <a:r>
                        <a:rPr lang="en-US" sz="1000" kern="1200">
                          <a:effectLst/>
                        </a:rPr>
                        <a:t>Training zone: 3 - (&gt;20) repetitions.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Maximum strength, hypertrophy and explosive power.</a:t>
                      </a:r>
                      <a:endParaRPr lang="da-DK" sz="1000">
                        <a:effectLst/>
                      </a:endParaRPr>
                    </a:p>
                    <a:p>
                      <a:pPr>
                        <a:lnSpc>
                          <a:spcPct val="106000"/>
                        </a:lnSpc>
                      </a:pPr>
                      <a:r>
                        <a:rPr lang="en-US" sz="1000" kern="1200">
                          <a:effectLst/>
                        </a:rPr>
                        <a:t>Circuit training and injury prevention.</a:t>
                      </a:r>
                      <a:endParaRPr lang="da-DK" sz="1000">
                        <a:effectLst/>
                      </a:endParaRPr>
                    </a:p>
                    <a:p>
                      <a:pPr>
                        <a:lnSpc>
                          <a:spcPct val="106000"/>
                        </a:lnSpc>
                      </a:pPr>
                      <a:r>
                        <a:rPr lang="en-US" sz="1000" kern="1200">
                          <a:effectLst/>
                        </a:rPr>
                        <a:t>Training zone: 1 - (&gt;25) repetitions.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3549682006"/>
                  </a:ext>
                </a:extLst>
              </a:tr>
              <a:tr h="674039">
                <a:tc>
                  <a:txBody>
                    <a:bodyPr/>
                    <a:lstStyle/>
                    <a:p>
                      <a:pPr algn="ctr">
                        <a:lnSpc>
                          <a:spcPct val="106000"/>
                        </a:lnSpc>
                      </a:pPr>
                      <a:r>
                        <a:rPr lang="en-US" sz="1100" kern="1200">
                          <a:effectLst/>
                        </a:rPr>
                        <a:t>Special opportunity for development</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Coordination, technique, explosiveness, balance, beginning aerobic effect and team collaboration.</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Aerobic power, maximum speed and anaerobic capability.</a:t>
                      </a:r>
                      <a:endParaRPr lang="da-DK" sz="1000">
                        <a:effectLst/>
                      </a:endParaRPr>
                    </a:p>
                    <a:p>
                      <a:pPr>
                        <a:lnSpc>
                          <a:spcPct val="106000"/>
                        </a:lnSpc>
                      </a:pPr>
                      <a:r>
                        <a:rPr lang="en-US" sz="1000" kern="1200">
                          <a:effectLst/>
                        </a:rPr>
                        <a:t>Introduction to self-training.</a:t>
                      </a:r>
                      <a:endParaRPr lang="da-DK" sz="1000">
                        <a:effectLst/>
                      </a:endParaRPr>
                    </a:p>
                    <a:p>
                      <a:pPr>
                        <a:lnSpc>
                          <a:spcPct val="106000"/>
                        </a:lnSpc>
                      </a:pPr>
                      <a:r>
                        <a:rPr lang="en-US" sz="1000" kern="1200">
                          <a:effectLst/>
                        </a:rPr>
                        <a:t>Training camps.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Aerobic power + capacity, Anaerobic power + capacity, endurance, maximum strength, Power, and maximum speed. </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2016392605"/>
                  </a:ext>
                </a:extLst>
              </a:tr>
              <a:tr h="290246">
                <a:tc>
                  <a:txBody>
                    <a:bodyPr/>
                    <a:lstStyle/>
                    <a:p>
                      <a:pPr algn="ctr">
                        <a:lnSpc>
                          <a:spcPct val="106000"/>
                        </a:lnSpc>
                      </a:pPr>
                      <a:r>
                        <a:rPr lang="en-US" sz="1100" kern="1200">
                          <a:effectLst/>
                        </a:rPr>
                        <a:t>Tests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Technique and general physical capacity</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a:effectLst/>
                        </a:rPr>
                        <a:t>Physical capacity and intro to kayak tests</a:t>
                      </a:r>
                      <a:endParaRPr lang="da-DK"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tc>
                  <a:txBody>
                    <a:bodyPr/>
                    <a:lstStyle/>
                    <a:p>
                      <a:pPr>
                        <a:lnSpc>
                          <a:spcPct val="106000"/>
                        </a:lnSpc>
                      </a:pPr>
                      <a:r>
                        <a:rPr lang="en-US" sz="1000" kern="1200" dirty="0">
                          <a:effectLst/>
                        </a:rPr>
                        <a:t>Performance-optimized and personalized</a:t>
                      </a:r>
                      <a:endParaRPr lang="da-DK"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716" marR="34716" marT="0" marB="0"/>
                </a:tc>
                <a:extLst>
                  <a:ext uri="{0D108BD9-81ED-4DB2-BD59-A6C34878D82A}">
                    <a16:rowId xmlns:a16="http://schemas.microsoft.com/office/drawing/2014/main" val="2149956468"/>
                  </a:ext>
                </a:extLst>
              </a:tr>
            </a:tbl>
          </a:graphicData>
        </a:graphic>
      </p:graphicFrame>
    </p:spTree>
    <p:extLst>
      <p:ext uri="{BB962C8B-B14F-4D97-AF65-F5344CB8AC3E}">
        <p14:creationId xmlns:p14="http://schemas.microsoft.com/office/powerpoint/2010/main" val="4091065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FA7AC2C-1F7C-E769-A2FA-DF68761846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0879" y="207420"/>
            <a:ext cx="8564881" cy="6498179"/>
          </a:xfrm>
          <a:prstGeom prst="rect">
            <a:avLst/>
          </a:prstGeom>
          <a:noFill/>
          <a:ln>
            <a:noFill/>
          </a:ln>
        </p:spPr>
      </p:pic>
    </p:spTree>
    <p:extLst>
      <p:ext uri="{BB962C8B-B14F-4D97-AF65-F5344CB8AC3E}">
        <p14:creationId xmlns:p14="http://schemas.microsoft.com/office/powerpoint/2010/main" val="291145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9342F4CC-F0D0-2C99-91BF-407B44DF3465}"/>
              </a:ext>
            </a:extLst>
          </p:cNvPr>
          <p:cNvPicPr>
            <a:picLocks noGrp="1" noChangeAspect="1"/>
          </p:cNvPicPr>
          <p:nvPr>
            <p:ph sz="half" idx="1"/>
          </p:nvPr>
        </p:nvPicPr>
        <p:blipFill>
          <a:blip r:embed="rId2"/>
          <a:stretch>
            <a:fillRect/>
          </a:stretch>
        </p:blipFill>
        <p:spPr>
          <a:xfrm>
            <a:off x="909206" y="254000"/>
            <a:ext cx="5110595" cy="6329363"/>
          </a:xfrm>
          <a:prstGeom prst="rect">
            <a:avLst/>
          </a:prstGeom>
        </p:spPr>
      </p:pic>
      <p:pic>
        <p:nvPicPr>
          <p:cNvPr id="8" name="Pladsholder til indhold 7">
            <a:extLst>
              <a:ext uri="{FF2B5EF4-FFF2-40B4-BE49-F238E27FC236}">
                <a16:creationId xmlns:a16="http://schemas.microsoft.com/office/drawing/2014/main" id="{F52CFD05-9AB9-91D4-4089-8EC7D4C20BF6}"/>
              </a:ext>
            </a:extLst>
          </p:cNvPr>
          <p:cNvPicPr>
            <a:picLocks noGrp="1" noChangeAspect="1"/>
          </p:cNvPicPr>
          <p:nvPr>
            <p:ph sz="half" idx="2"/>
          </p:nvPr>
        </p:nvPicPr>
        <p:blipFill>
          <a:blip r:embed="rId3"/>
          <a:stretch>
            <a:fillRect/>
          </a:stretch>
        </p:blipFill>
        <p:spPr>
          <a:xfrm>
            <a:off x="6278880" y="254000"/>
            <a:ext cx="5405119" cy="6488133"/>
          </a:xfrm>
          <a:prstGeom prst="rect">
            <a:avLst/>
          </a:prstGeom>
        </p:spPr>
      </p:pic>
    </p:spTree>
    <p:extLst>
      <p:ext uri="{BB962C8B-B14F-4D97-AF65-F5344CB8AC3E}">
        <p14:creationId xmlns:p14="http://schemas.microsoft.com/office/powerpoint/2010/main" val="357278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7C659FF-34ED-A333-4FF7-690560FAA45A}"/>
              </a:ext>
            </a:extLst>
          </p:cNvPr>
          <p:cNvSpPr txBox="1"/>
          <p:nvPr/>
        </p:nvSpPr>
        <p:spPr>
          <a:xfrm>
            <a:off x="284480" y="1584960"/>
            <a:ext cx="11623040" cy="3831556"/>
          </a:xfrm>
          <a:prstGeom prst="rect">
            <a:avLst/>
          </a:prstGeom>
          <a:noFill/>
        </p:spPr>
        <p:txBody>
          <a:bodyPr wrap="square">
            <a:spAutoFit/>
          </a:bodyPr>
          <a:lstStyle/>
          <a:p>
            <a:pPr algn="ctr">
              <a:lnSpc>
                <a:spcPct val="106000"/>
              </a:lnSpc>
              <a:spcAft>
                <a:spcPts val="800"/>
              </a:spcAft>
            </a:pPr>
            <a:r>
              <a:rPr lang="en-US" sz="8000" dirty="0">
                <a:solidFill>
                  <a:srgbClr val="FF0000"/>
                </a:solidFill>
                <a:effectLst/>
                <a:latin typeface="Times New Roman" panose="02020603050405020304" pitchFamily="18" charset="0"/>
                <a:ea typeface="Times New Roman" panose="02020603050405020304" pitchFamily="18" charset="0"/>
              </a:rPr>
              <a:t>Thank you for listening</a:t>
            </a:r>
            <a:endParaRPr lang="da-DK" sz="8000" dirty="0">
              <a:effectLst/>
              <a:latin typeface="Times New Roman" panose="02020603050405020304" pitchFamily="18" charset="0"/>
              <a:ea typeface="Times New Roman" panose="02020603050405020304" pitchFamily="18" charset="0"/>
            </a:endParaRPr>
          </a:p>
          <a:p>
            <a:pPr algn="ctr">
              <a:lnSpc>
                <a:spcPct val="106000"/>
              </a:lnSpc>
              <a:spcAft>
                <a:spcPts val="800"/>
              </a:spcAft>
            </a:pPr>
            <a:r>
              <a:rPr lang="en-US" sz="4400" dirty="0">
                <a:effectLst/>
                <a:latin typeface="Times New Roman" panose="02020603050405020304" pitchFamily="18" charset="0"/>
                <a:ea typeface="Times New Roman" panose="02020603050405020304" pitchFamily="18" charset="0"/>
              </a:rPr>
              <a:t>  </a:t>
            </a:r>
            <a:endParaRPr lang="da-DK" sz="4400" dirty="0">
              <a:effectLst/>
              <a:latin typeface="Times New Roman" panose="02020603050405020304" pitchFamily="18" charset="0"/>
              <a:ea typeface="Times New Roman" panose="02020603050405020304" pitchFamily="18" charset="0"/>
            </a:endParaRPr>
          </a:p>
          <a:p>
            <a:pPr algn="ctr">
              <a:lnSpc>
                <a:spcPct val="106000"/>
              </a:lnSpc>
              <a:spcAft>
                <a:spcPts val="800"/>
              </a:spcAft>
            </a:pPr>
            <a:r>
              <a:rPr lang="en-US" sz="4400" dirty="0">
                <a:effectLst/>
                <a:latin typeface="Times New Roman" panose="02020603050405020304" pitchFamily="18" charset="0"/>
                <a:ea typeface="Times New Roman" panose="02020603050405020304" pitchFamily="18" charset="0"/>
              </a:rPr>
              <a:t> </a:t>
            </a:r>
            <a:endParaRPr lang="da-DK" sz="4400" dirty="0">
              <a:effectLst/>
              <a:latin typeface="Times New Roman" panose="02020603050405020304" pitchFamily="18" charset="0"/>
              <a:ea typeface="Times New Roman" panose="02020603050405020304" pitchFamily="18" charset="0"/>
            </a:endParaRPr>
          </a:p>
          <a:p>
            <a:pPr algn="ctr">
              <a:lnSpc>
                <a:spcPct val="106000"/>
              </a:lnSpc>
              <a:spcAft>
                <a:spcPts val="800"/>
              </a:spcAft>
            </a:pPr>
            <a:r>
              <a:rPr lang="en-US" sz="4400" dirty="0">
                <a:effectLst/>
                <a:latin typeface="Times New Roman" panose="02020603050405020304" pitchFamily="18" charset="0"/>
                <a:ea typeface="Times New Roman" panose="02020603050405020304" pitchFamily="18" charset="0"/>
              </a:rPr>
              <a:t>david.larsen@kanot.com</a:t>
            </a:r>
            <a:endParaRPr lang="da-DK"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908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F9957B1E-EA4E-CDA5-D10D-65B678F2855B}"/>
              </a:ext>
            </a:extLst>
          </p:cNvPr>
          <p:cNvSpPr txBox="1"/>
          <p:nvPr/>
        </p:nvSpPr>
        <p:spPr>
          <a:xfrm>
            <a:off x="406400" y="355600"/>
            <a:ext cx="11277600" cy="5147884"/>
          </a:xfrm>
          <a:prstGeom prst="rect">
            <a:avLst/>
          </a:prstGeom>
          <a:noFill/>
        </p:spPr>
        <p:txBody>
          <a:bodyPr wrap="square">
            <a:spAutoFit/>
          </a:bodyPr>
          <a:lstStyle/>
          <a:p>
            <a:pP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Correct Timing</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is an optimal time for each work-out. What might seem to be a perfect workout, but done at the wrong time, can have a completely opposite effect of what you are seeking.</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core of training is the quantity and quality of the base training. </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Long, moderate-pace training is anabolic whereas high-intensity demanding training, while having its place, is catabolic. </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base is critical to prevent overtraining. </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“Marathon” or Long-Distance Training for a 500m paddler is difficult for many coaches and particularly athletes to understand. Many have been quite dismissive about the benefits in the face of the outstanding results associated with “marathon training”. To them it makes no sense training slowly for a speed event! -The rule of specificity is violated. </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77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470D2628-D3BC-40B4-B67A-FACD04E134E6}"/>
              </a:ext>
            </a:extLst>
          </p:cNvPr>
          <p:cNvSpPr txBox="1"/>
          <p:nvPr/>
        </p:nvSpPr>
        <p:spPr>
          <a:xfrm>
            <a:off x="558800" y="447040"/>
            <a:ext cx="11257280" cy="5332870"/>
          </a:xfrm>
          <a:prstGeom prst="rect">
            <a:avLst/>
          </a:prstGeom>
          <a:noFill/>
        </p:spPr>
        <p:txBody>
          <a:bodyPr wrap="square">
            <a:spAutoFit/>
          </a:bodyPr>
          <a:lstStyle/>
          <a:p>
            <a:pPr>
              <a:lnSpc>
                <a:spcPct val="115000"/>
              </a:lnSpc>
              <a:spcAft>
                <a:spcPts val="8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Why then does it work?</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Today our knowledge of physiology provides some answers:</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Long endurance training appears to provide protection against overtraining from too much high-intensity speed work. Therefore, more race-related training may be accomplished due to better overall balance in the program (20-25% Anaerobic vs. 75-80% Aerobic). The harder you train, the more aerobic recovery work (i.e., very low intensity) is needed. This stimulates the gentle flow of blood toxins to the liver, eliminating the acidosis and restoring the body to “neutral”. This is also why active recovery training is better than total rest. Failure to remove any mounting and prolonged acidosis will damage your body’s enzymes, muscles and red blood cells. It can also depress your nervous system, including your coordination.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startAt="2"/>
              <a:tabLst>
                <a:tab pos="4572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Activation of fast-twitch muscle fibers is normally accomplished by high-intensity interval training, speed training or lifting of maximum weights in the gym. We now know that long moderate-pace training also activates fast-twitch muscle fibers, after slow-twitch fibers have become glycogen depleted after the first one to two hours (or previous days of training).</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28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D8758F7-030A-5605-E23C-38FFBDEB9BBE}"/>
              </a:ext>
            </a:extLst>
          </p:cNvPr>
          <p:cNvSpPr txBox="1"/>
          <p:nvPr/>
        </p:nvSpPr>
        <p:spPr>
          <a:xfrm>
            <a:off x="447040" y="436880"/>
            <a:ext cx="11318240" cy="4978927"/>
          </a:xfrm>
          <a:prstGeom prst="rect">
            <a:avLst/>
          </a:prstGeom>
          <a:noFill/>
        </p:spPr>
        <p:txBody>
          <a:bodyPr wrap="square">
            <a:spAutoFit/>
          </a:bodyPr>
          <a:lstStyle/>
          <a:p>
            <a:pPr>
              <a:lnSpc>
                <a:spcPct val="115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“no pain, no gain” mentality has derailed more athletes than anything else.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First and foremost, it is important to learn to paddle the distance continuously and comfortably without strain. Many physiological changes are happening after just your first training. The cardiovascular system develops much more quickly than your muscular system. While you may feel you are capable of paddling faster, the muscles, and particularly the joints and ligaments (which have lesser blood supply), need time to strengthen. The program develops your entire body at a rate that minimizes the risk of injury and sets you up to progress to faster paces for many years of enjoyable training and racing.</a:t>
            </a:r>
            <a:r>
              <a:rPr lang="en-US" sz="20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secret to endurance is to go slowly at the beginning. -Even if you feel that you can go faster, don’t!</a:t>
            </a:r>
            <a:r>
              <a:rPr lang="en-US" sz="20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younger the athletes, the less anaerobic training should be used in the schedule; and the ratio of anaerobic to aerobic training only increases as the athletes get older and fitter. Anaerobic workouts, done 2-3 times weekly, is more than sufficient.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the other hand,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alactic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exercise (speed drills and short sprints with very long recoveries) is safe to perform frequently as it uses the creatine phosphate substrate, not glycogen.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02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Se kildebilledet">
            <a:extLst>
              <a:ext uri="{FF2B5EF4-FFF2-40B4-BE49-F238E27FC236}">
                <a16:creationId xmlns:a16="http://schemas.microsoft.com/office/drawing/2014/main" id="{27C53C52-2CD7-4FC4-B30C-E5F0CD24E0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448309"/>
            <a:ext cx="4765040" cy="4379475"/>
          </a:xfrm>
          <a:prstGeom prst="rect">
            <a:avLst/>
          </a:prstGeom>
          <a:noFill/>
        </p:spPr>
      </p:pic>
      <p:sp>
        <p:nvSpPr>
          <p:cNvPr id="8" name="Tekstfelt 7">
            <a:extLst>
              <a:ext uri="{FF2B5EF4-FFF2-40B4-BE49-F238E27FC236}">
                <a16:creationId xmlns:a16="http://schemas.microsoft.com/office/drawing/2014/main" id="{327FFEF7-5392-694D-5824-39AC3AD3497E}"/>
              </a:ext>
            </a:extLst>
          </p:cNvPr>
          <p:cNvSpPr txBox="1"/>
          <p:nvPr/>
        </p:nvSpPr>
        <p:spPr>
          <a:xfrm>
            <a:off x="233680" y="4827784"/>
            <a:ext cx="11795760" cy="1800493"/>
          </a:xfrm>
          <a:prstGeom prst="rect">
            <a:avLst/>
          </a:prstGeom>
          <a:noFill/>
        </p:spPr>
        <p:txBody>
          <a:bodyPr wrap="square">
            <a:spAutoFit/>
          </a:bodyPr>
          <a:lstStyle/>
          <a:p>
            <a:pPr eaLnBrk="0" fontAlgn="base" hangingPunct="0"/>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400m and 800m Running:</a:t>
            </a:r>
            <a:endParaRPr lang="da-DK" sz="1600" dirty="0">
              <a:effectLst/>
              <a:latin typeface="Times New Roman" panose="02020603050405020304" pitchFamily="18" charset="0"/>
              <a:ea typeface="Times New Roman" panose="02020603050405020304" pitchFamily="18" charset="0"/>
            </a:endParaRPr>
          </a:p>
          <a:p>
            <a:pPr eaLnBrk="0" fontAlgn="base" hangingPunct="0"/>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aerobic/anaerobic energy system contribution to the 400m-running event was calculated as 41/59% (male) and 45/55% (female). </a:t>
            </a:r>
            <a:endParaRPr lang="da-DK" sz="1600" dirty="0">
              <a:effectLst/>
              <a:latin typeface="Times New Roman" panose="02020603050405020304" pitchFamily="18" charset="0"/>
              <a:ea typeface="Times New Roman" panose="02020603050405020304" pitchFamily="18" charset="0"/>
            </a:endParaRPr>
          </a:p>
          <a:p>
            <a:pPr eaLnBrk="0" fontAlgn="base" hangingPunct="0">
              <a:spcAft>
                <a:spcPts val="12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the 800m-running event, an increased aerobic involvement was noted with a 60/40% (male) and 70/30% (female) respective contribution.</a:t>
            </a:r>
            <a:endParaRPr lang="da-DK" sz="1600" dirty="0">
              <a:effectLst/>
              <a:latin typeface="Times New Roman" panose="02020603050405020304" pitchFamily="18" charset="0"/>
              <a:ea typeface="Times New Roman" panose="02020603050405020304" pitchFamily="18" charset="0"/>
            </a:endParaRPr>
          </a:p>
          <a:p>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Energy system contribution to 400-metre and 800-metre track running - PubMed (nih.gov)</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1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Figure 2. Aerobic energy contribution to the 500- and 1,000-m kayaking. The evolution of the aerobic energy contribution to 500- and 1,000-m kayaking activities was determined from the calculation of the accumulated oxygen deficit component throughout each test. Data are presented as a percentage of the total energy used for each test.">
            <a:extLst>
              <a:ext uri="{FF2B5EF4-FFF2-40B4-BE49-F238E27FC236}">
                <a16:creationId xmlns:a16="http://schemas.microsoft.com/office/drawing/2014/main" id="{9DEB7E34-354A-43AD-AE61-F5E4A9DF339C}"/>
              </a:ext>
            </a:extLst>
          </p:cNvPr>
          <p:cNvPicPr>
            <a:picLocks noChangeAspect="1"/>
          </p:cNvPicPr>
          <p:nvPr/>
        </p:nvPicPr>
        <p:blipFill rotWithShape="1">
          <a:blip r:embed="rId2">
            <a:extLst>
              <a:ext uri="{28A0092B-C50C-407E-A947-70E740481C1C}">
                <a14:useLocalDpi xmlns:a14="http://schemas.microsoft.com/office/drawing/2010/main" val="0"/>
              </a:ext>
            </a:extLst>
          </a:blip>
          <a:srcRect l="8489" t="8125" r="8521" b="28336"/>
          <a:stretch/>
        </p:blipFill>
        <p:spPr bwMode="auto">
          <a:xfrm>
            <a:off x="3308584" y="315385"/>
            <a:ext cx="5029688" cy="3931495"/>
          </a:xfrm>
          <a:prstGeom prst="rect">
            <a:avLst/>
          </a:prstGeom>
          <a:noFill/>
          <a:ln>
            <a:noFill/>
          </a:ln>
          <a:extLst>
            <a:ext uri="{53640926-AAD7-44D8-BBD7-CCE9431645EC}">
              <a14:shadowObscured xmlns:a14="http://schemas.microsoft.com/office/drawing/2010/main"/>
            </a:ext>
          </a:extLst>
        </p:spPr>
      </p:pic>
      <p:sp>
        <p:nvSpPr>
          <p:cNvPr id="4" name="Tekstfelt 3">
            <a:extLst>
              <a:ext uri="{FF2B5EF4-FFF2-40B4-BE49-F238E27FC236}">
                <a16:creationId xmlns:a16="http://schemas.microsoft.com/office/drawing/2014/main" id="{D952C7A1-EBB2-63EE-FAE8-D5D92DF69E4B}"/>
              </a:ext>
            </a:extLst>
          </p:cNvPr>
          <p:cNvSpPr txBox="1"/>
          <p:nvPr/>
        </p:nvSpPr>
        <p:spPr>
          <a:xfrm>
            <a:off x="254000" y="4349244"/>
            <a:ext cx="11521440" cy="1923604"/>
          </a:xfrm>
          <a:prstGeom prst="rect">
            <a:avLst/>
          </a:prstGeom>
          <a:noFill/>
        </p:spPr>
        <p:txBody>
          <a:bodyPr wrap="square">
            <a:spAutoFit/>
          </a:bodyPr>
          <a:lstStyle/>
          <a:p>
            <a:pPr eaLnBrk="0" fontAlgn="base" hangingPunct="0"/>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500m and 1000m Kayaking:</a:t>
            </a:r>
            <a:endParaRPr lang="da-DK" sz="1600" dirty="0">
              <a:effectLst/>
              <a:latin typeface="Times New Roman" panose="02020603050405020304" pitchFamily="18" charset="0"/>
              <a:ea typeface="Times New Roman" panose="02020603050405020304" pitchFamily="18" charset="0"/>
            </a:endParaRPr>
          </a:p>
          <a:p>
            <a:pPr eaLnBrk="0" fontAlgn="base" hangingPunct="0"/>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Olympic Flatwater Kayak paddlers spend most of their race distance at or around peak VO</a:t>
            </a:r>
            <a:r>
              <a:rPr lang="en-US" sz="1800" kern="12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obtain the majority of the required energy from the aerobic system. </a:t>
            </a:r>
            <a:endParaRPr lang="da-DK" sz="1600" dirty="0">
              <a:effectLst/>
              <a:latin typeface="Times New Roman" panose="02020603050405020304" pitchFamily="18" charset="0"/>
              <a:ea typeface="Times New Roman" panose="02020603050405020304" pitchFamily="18" charset="0"/>
            </a:endParaRPr>
          </a:p>
          <a:p>
            <a:pPr eaLnBrk="0" fontAlgn="base" hangingPunct="0"/>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aerobic contribution during the 1,000m is higher compared with that in the 500m. In brief, the aerobic contribution, expressed as a fraction of VO</a:t>
            </a:r>
            <a:r>
              <a:rPr lang="en-US" sz="1800" kern="12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max, has shown to be 73% for the 500m and 85% for the 1000m (lasting approximately 1min 45 and 3min 45 respectively).</a:t>
            </a:r>
            <a:endParaRPr lang="da-DK" sz="1600" dirty="0">
              <a:effectLst/>
              <a:latin typeface="Times New Roman" panose="02020603050405020304" pitchFamily="18" charset="0"/>
              <a:ea typeface="Times New Roman" panose="02020603050405020304" pitchFamily="18" charset="0"/>
            </a:endParaRPr>
          </a:p>
          <a:p>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Metabolic Demands of Kayaking: A Review (nih.gov)</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247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The Long Run: DO s and DON T S - PDF Free Download">
            <a:extLst>
              <a:ext uri="{FF2B5EF4-FFF2-40B4-BE49-F238E27FC236}">
                <a16:creationId xmlns:a16="http://schemas.microsoft.com/office/drawing/2014/main" id="{65B3AF7D-3EDE-BF43-D329-951A6B8D5B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7600" y="282891"/>
            <a:ext cx="6927680" cy="3649287"/>
          </a:xfrm>
          <a:prstGeom prst="rect">
            <a:avLst/>
          </a:prstGeom>
          <a:noFill/>
          <a:ln>
            <a:noFill/>
          </a:ln>
        </p:spPr>
      </p:pic>
      <p:sp>
        <p:nvSpPr>
          <p:cNvPr id="4" name="Tekstfelt 3">
            <a:extLst>
              <a:ext uri="{FF2B5EF4-FFF2-40B4-BE49-F238E27FC236}">
                <a16:creationId xmlns:a16="http://schemas.microsoft.com/office/drawing/2014/main" id="{7FB287D2-C5DC-0A36-4ADE-145D42D01D84}"/>
              </a:ext>
            </a:extLst>
          </p:cNvPr>
          <p:cNvSpPr txBox="1"/>
          <p:nvPr/>
        </p:nvSpPr>
        <p:spPr>
          <a:xfrm>
            <a:off x="182880" y="4053840"/>
            <a:ext cx="11897360" cy="2438399"/>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Your aerobic energy systems (blue) involving your slow-twitch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fibres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cardiovascular system should have been developed to its maximum potential within the given timeframe of the Base Period (12-weeks or more).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work capacity of your fast-twitch fibers (both Types IIA and IIB) should be increased via resistance work, strength training and fartlek workouts.</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You should also aim to develop fine speed via technique- and speed-drills and short (10-second) sprints throughout the year.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09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8D1F69D-A586-D292-2054-5CC4BDA2C3F7}"/>
              </a:ext>
            </a:extLst>
          </p:cNvPr>
          <p:cNvSpPr txBox="1"/>
          <p:nvPr/>
        </p:nvSpPr>
        <p:spPr>
          <a:xfrm>
            <a:off x="497840" y="528320"/>
            <a:ext cx="11287760" cy="5614229"/>
          </a:xfrm>
          <a:prstGeom prst="rect">
            <a:avLst/>
          </a:prstGeom>
          <a:noFill/>
        </p:spPr>
        <p:txBody>
          <a:bodyPr wrap="square">
            <a:spAutoFit/>
          </a:bodyPr>
          <a:lstStyle/>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Given that the layers of the training pyramid have been built to the level of the anaerobic threshold, now it’s time to lay down the (red) icing on the cake: to increase the capacity and power of your anaerobic energy system. A well-trained athlete only requires 4-5 weeks to develop this system to its physiological maximum.</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Remember, anaerobic capacity is notoriously limited regardless of whether you’re an elite athlete or a “lazy person”. It doesn’t matter how much you train, the highest oxygen debt you can attain (in terms of its absolute amount) is around 15-18L. Depending on the distance, you can choose to exhaust this within a few minutes in a 500-1000m race or spread it over more hours, like you do during a marathon.</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4512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2361</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Arial</vt:lpstr>
      <vt:lpstr>Calibri</vt:lpstr>
      <vt:lpstr>Calibri Light</vt:lpstr>
      <vt:lpstr>Poppins</vt:lpstr>
      <vt:lpstr>Symbol</vt:lpstr>
      <vt:lpstr>Times New Roman</vt:lpstr>
      <vt:lpstr>Office-tema</vt:lpstr>
      <vt:lpstr>My Training Philosophy</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David Larsen</dc:creator>
  <cp:lastModifiedBy>David Larsen</cp:lastModifiedBy>
  <cp:revision>15</cp:revision>
  <dcterms:created xsi:type="dcterms:W3CDTF">2023-01-21T08:00:26Z</dcterms:created>
  <dcterms:modified xsi:type="dcterms:W3CDTF">2023-01-21T09:04:32Z</dcterms:modified>
</cp:coreProperties>
</file>